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1220" r:id="rId5"/>
    <p:sldId id="1222" r:id="rId6"/>
    <p:sldId id="1277" r:id="rId7"/>
    <p:sldId id="1263" r:id="rId8"/>
    <p:sldId id="1278" r:id="rId9"/>
    <p:sldId id="1264" r:id="rId10"/>
    <p:sldId id="1279" r:id="rId11"/>
    <p:sldId id="1265" r:id="rId12"/>
    <p:sldId id="271" r:id="rId13"/>
    <p:sldId id="298" r:id="rId14"/>
    <p:sldId id="272" r:id="rId15"/>
    <p:sldId id="273" r:id="rId16"/>
    <p:sldId id="1266" r:id="rId17"/>
    <p:sldId id="267" r:id="rId18"/>
    <p:sldId id="274" r:id="rId19"/>
    <p:sldId id="276" r:id="rId20"/>
    <p:sldId id="1280" r:id="rId21"/>
    <p:sldId id="258" r:id="rId22"/>
    <p:sldId id="1261" r:id="rId23"/>
    <p:sldId id="1268" r:id="rId24"/>
    <p:sldId id="1269" r:id="rId25"/>
    <p:sldId id="1270" r:id="rId26"/>
    <p:sldId id="1271" r:id="rId27"/>
    <p:sldId id="1272" r:id="rId28"/>
    <p:sldId id="1273" r:id="rId29"/>
    <p:sldId id="1274" r:id="rId30"/>
    <p:sldId id="1281" r:id="rId31"/>
    <p:sldId id="1276" r:id="rId32"/>
    <p:sldId id="1282" r:id="rId33"/>
    <p:sldId id="1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3D043-4458-449F-A743-30F2C88C3B82}" v="4" dt="2021-05-21T17:24:26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CA1CF-C9F0-4BF7-A9D6-C8BD973C5A50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F5CE-7D8D-4DED-82A4-D9E5FF73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4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F5CE-7D8D-4DED-82A4-D9E5FF7337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1DC2-48C3-4BCA-B4D9-985EC20B62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5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B1DC2-48C3-4BCA-B4D9-985EC20B62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62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489C3-7063-4909-98C3-567EC44E8D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D821-EF22-4C42-ABCA-63C881FFD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D9866-FA32-4484-829E-120F0F86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6F81-B745-4EAF-8EFC-B6DBDEB8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63C1D-0117-4D22-8A95-81878F2B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4EEDD-1616-49D5-A4A7-8418B84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2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232E-0E18-4A52-8682-4E2FE046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C170A-B31F-4DD8-8888-733BFD2C0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68AC-B044-4E47-8897-738C7A59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D5EE4-E870-46D7-A582-9BF2F4CB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2D0B7-9906-460B-9AAB-940ECDC5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1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BB83E-452D-49F2-B7E4-09F5F8FCF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0491D-255F-4FDE-A932-93C05A290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84BB-FF30-4E4A-9E52-1059F623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751B2-22EC-4C5F-AE04-208D1C7A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A4610-0DB9-4642-9FAC-961E41A5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8DCE-3F4F-47E6-A870-2C8363E0C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686EE-7923-4D16-A669-B091D7428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5B70-371A-47DB-9426-3F92876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26F4-AE6D-4CDF-817D-E368EFBB682B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F93F-FB27-4606-929B-DD621F18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DA8B8-43F9-4F07-9753-74C97523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29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3784-3BF8-40CB-B539-80C66A8A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72F2-3BF7-42C3-BF8C-975E6909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1506-E8AC-4B71-9960-69846C84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72BF-190C-4A45-A3CE-6B97BBE35AD7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E3DF-4B61-42C4-B7AA-F23B4266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5492-27AE-421B-B65D-19734CCB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8ECC-BCDB-43B4-8E94-C2EB60B7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8B621-73A2-4DB3-A052-83D8D268B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DA18E-DDFF-4610-8DE2-399E281A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C967-ACF2-473B-AF5C-FE52EB61A91A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EEB9-4FDA-498F-AB34-5CC63F19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38F6-C2E7-47BA-96E8-068161D1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4D13-DCCE-420E-B40A-83FC7588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7E24B-8318-4A75-9559-6AEBDE8A1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3C316-B1C2-4B86-9F32-61DB359A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8563D-1F2E-4799-8E16-766A3A9D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6EEC-4AA3-49CB-B498-A6D34E917433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5633F-CEAC-40FF-BCB0-6C2AC631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01359-53DD-4116-AD58-B2DD659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6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4E0D-D055-4E44-AE02-AC4903E4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0763-42B6-4B4A-BE4B-E9FD804C4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C6F7A-0FA5-4B03-9023-1A9F4F668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F8E97-C1EB-42F1-9E6E-FAE7563B8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4AFD0-2B17-4726-9D3A-30671D142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6A41D-8B4C-45D4-8248-BAADA108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C94E-88F3-41D3-A278-8E661921BEE5}" type="datetime1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F5E83-2E51-44B4-95A4-101DF6A1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30869-C2FE-4F10-A780-C977399D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93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2CD6-8C4C-4740-ABC8-4C5445CC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FF211-3CE4-4A6D-B9C0-D7793083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1FBD-9109-401A-811C-6AED427FEEDB}" type="datetime1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93EA9-BDDD-4A5B-9FEF-912556BD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69CD-9A81-4DF8-8F60-8F29B118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63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0D0D0-97D5-4269-9E1B-EF3B892A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BAD7-2B2E-4C3C-BD6F-D3728D72258F}" type="datetime1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F24D-54E9-45DC-8E60-B99A5BBF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7C8A5-5843-43FB-A30A-E6A1B4C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A35A-7AC6-452A-955A-59F8BA4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7E2E-7DA6-4278-9C98-661BFD32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94EF5-22D5-4CF1-85E1-FA122864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C072F-077B-44AC-9E4D-FE329E19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49F2-467D-41BD-A792-C1CEFCB57FB1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FF21-12C7-4393-ABC6-4AD690C1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714E8-4A95-4C30-A284-04EB3F31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6DFA-57F8-4D3F-9FCB-BB744BB0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06C6-6530-4BAA-8D97-A11BEA8E6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3FE66-9127-452E-9CFD-95757820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45D7D-D13D-4489-8F96-43409314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99157-D2FD-44D7-BF41-C27614DB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1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7820-AE42-479B-8FD5-97DDC2DA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0AA57-E68A-427E-9629-51E3446AD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F1CDF-01FE-4458-B117-72C45D1BD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F3440-A784-4276-BC21-9F3868C1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807F7-0F2D-48B0-B024-1A8E47792C5C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05A8C-4232-47D2-AD67-04309F40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2CDF7-42FD-4D95-9713-8BBF1884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61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6B14-71F1-47B1-A695-253DA5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FFDFB-84D1-4365-9414-69534AF6D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20E39-021B-424F-B214-FF498DC4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63EB-AD73-4BA1-9413-3B40CD2E2CDA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D4EFE-AE8F-4210-AFC8-876F1C35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E29A-7898-4D4E-AE78-19D6D777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81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384B3D-AB34-48B2-A538-0BDF74AB9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7813-485C-4ACE-A9DB-483229238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AB326-1B7E-4565-A5C4-411F8BF1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506A-D3B4-4B1E-AADB-EFCABD59ACB7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2264F-5D3F-4B43-A800-117FF008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23216-3F87-4D46-873D-CADCD5C8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1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D19C-1443-4522-964F-F80FB8BB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94FB-47A1-4C72-A055-F0BB495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AFAE4-CF2D-4E9D-8594-ABAF8286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15BFE-DF36-4FDE-B672-9CC6B7AA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625A7-09A5-4F76-83EE-52834A00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3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8D95-C66D-4695-AAF9-60513360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E42B-2B8E-44E5-8657-94962B0BF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2834D-8973-4752-BFC6-3B4A026D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488EC-0B0B-4142-9B58-A2013563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1C766-30F9-4810-8C0B-766B8831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C71DF-10EC-431C-B1C4-633C178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9AD2-156C-4A95-9D98-72A5B139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797FF-26F4-49CA-9625-DA7B9FE0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44029-1EAF-482B-9FB0-1B3C81093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E4B83-467C-4768-9351-E631BBF65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9F539-538D-400F-A016-E599B9955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1CEAB-7883-476C-AFAD-6EAEC45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6D050-62FB-4924-94BC-5462DDDC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8C235-41AF-4CB8-9513-FD4824EF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F103-8BE6-466D-BC54-02EA47B5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85642-D955-4978-914B-2942B9EB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94020-BFF9-40E4-BD63-AE65A37F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782F9-B231-4675-B2F4-0B1D1568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62106-313C-4AC7-AFDC-34844595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05F64-5541-4870-9FFD-F493B1C1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6674-C352-4331-A3CE-B93E16E6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A68A-DE34-4C67-9A2E-70EFD6F0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2A6A-204C-4F98-8640-FD24DFD6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04DA6-796B-4B9E-BDDE-BCBDD10A3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8104-2FB5-4B83-9F5E-32BF6E58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D9BE9-EE9E-40B7-AFE8-611AEA61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49E7-0E9E-4044-8794-C4D5B599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B85C-CEFC-4A0F-9664-DD6B207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E0C8E-57E5-48D1-8BC3-9B9118173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4CE3D-43DB-4044-A248-C49A8D76E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A29D-BF47-46AB-B677-771EA942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4D6F2-7A92-4142-B6E4-A2529CE3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0D6B9-D066-4EA2-A6EE-DC7A0544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5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FD7AF-58CF-410D-91DE-D3B92859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DCDE-7F9D-4989-B88F-20C2E8173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F2D5B-4175-41F0-9EF0-47E2866C7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5AF59-FE3D-4C41-B531-522ECBB79EB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54E1B-47E4-4383-A179-B9C464E13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E388D-2A27-43B1-A744-8DE07C8B2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6A3E9-FAEC-4789-B34D-3090E8E4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312A5-3663-4750-826D-4DBB79A9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B4E70-C423-4544-8DA4-64548529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1D72E-58E7-4E84-BA78-CC1DD2F32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D51B-2BE3-4EC3-96D2-CC1F9CEC5CF8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B6CBD-FA36-4465-A6F0-E48545A63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86E1-E3B1-4269-A01A-BA259D55E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CA33-6DD3-4502-9998-476E411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5A39-6563-4D4A-88C3-A8E64D199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743" y="904160"/>
            <a:ext cx="11210223" cy="2387600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Utilizing Random Matrix Theory for Solving ill-posed Inverse Problems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9573B-9C13-4658-8E87-CD34D16EE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744" y="3291760"/>
            <a:ext cx="10848513" cy="1459165"/>
          </a:xfrm>
        </p:spPr>
        <p:txBody>
          <a:bodyPr>
            <a:normAutofit/>
          </a:bodyPr>
          <a:lstStyle/>
          <a:p>
            <a:r>
              <a:rPr lang="en-US" sz="2800" dirty="0"/>
              <a:t>Amartansh Dubey, Samruddhi Deshmukh, Nilesh Kumar Jha</a:t>
            </a:r>
            <a:endParaRPr lang="en-US" sz="1000" dirty="0"/>
          </a:p>
          <a:p>
            <a:r>
              <a:rPr lang="en-US" sz="1900" dirty="0"/>
              <a:t>Electronic and Computer Engineering, </a:t>
            </a:r>
          </a:p>
          <a:p>
            <a:r>
              <a:rPr lang="en-US" sz="1900" dirty="0"/>
              <a:t>Hong Kong University of Science and Technology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CAB6E6-088F-4FE5-8735-9B1951CBB0B4}"/>
              </a:ext>
            </a:extLst>
          </p:cNvPr>
          <p:cNvSpPr txBox="1">
            <a:spLocks/>
          </p:cNvSpPr>
          <p:nvPr/>
        </p:nvSpPr>
        <p:spPr>
          <a:xfrm>
            <a:off x="737187" y="5270259"/>
            <a:ext cx="10848513" cy="594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CSIC 5011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94516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280F-5D44-466C-92DD-714BA998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63" y="7624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Proposed Methods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A22C2E-A773-48DA-B6FA-6F0EA7CC1C14}"/>
              </a:ext>
            </a:extLst>
          </p:cNvPr>
          <p:cNvSpPr/>
          <p:nvPr/>
        </p:nvSpPr>
        <p:spPr>
          <a:xfrm>
            <a:off x="4174090" y="1823771"/>
            <a:ext cx="3522850" cy="86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Proposed Methods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7EA20D-CA55-456C-A7A8-3DC4509405A9}"/>
              </a:ext>
            </a:extLst>
          </p:cNvPr>
          <p:cNvSpPr/>
          <p:nvPr/>
        </p:nvSpPr>
        <p:spPr>
          <a:xfrm>
            <a:off x="2272684" y="3608083"/>
            <a:ext cx="3213717" cy="18161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Subspace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PCA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Sparse PCA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Robust PCA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26F41F-19D8-4A4C-AA51-1AC5A201E4FC}"/>
              </a:ext>
            </a:extLst>
          </p:cNvPr>
          <p:cNvSpPr/>
          <p:nvPr/>
        </p:nvSpPr>
        <p:spPr>
          <a:xfrm>
            <a:off x="6030094" y="3608083"/>
            <a:ext cx="3904018" cy="18161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Random Matrix Theory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Marchenko-</a:t>
            </a:r>
            <a:r>
              <a:rPr lang="en-US" sz="2000" b="1" dirty="0" err="1"/>
              <a:t>Pastur</a:t>
            </a:r>
            <a:r>
              <a:rPr lang="en-US" sz="2000" b="1" dirty="0"/>
              <a:t> law (MP law) based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Shrinkage Transformations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1E5D2-CDFC-4B15-94D2-923E0E25C23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88927" y="2685859"/>
            <a:ext cx="2046588" cy="84745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476D4-B1E9-430E-837D-E71711A78C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35515" y="2685859"/>
            <a:ext cx="1965611" cy="84745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51A012-B0AD-48BB-8579-8CD3AB617572}"/>
              </a:ext>
            </a:extLst>
          </p:cNvPr>
          <p:cNvSpPr txBox="1"/>
          <p:nvPr/>
        </p:nvSpPr>
        <p:spPr>
          <a:xfrm>
            <a:off x="2257888" y="5424256"/>
            <a:ext cx="321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Covered in the Mini-Project</a:t>
            </a:r>
          </a:p>
        </p:txBody>
      </p:sp>
    </p:spTree>
    <p:extLst>
      <p:ext uri="{BB962C8B-B14F-4D97-AF65-F5344CB8AC3E}">
        <p14:creationId xmlns:p14="http://schemas.microsoft.com/office/powerpoint/2010/main" val="47649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8552C-9CC1-4B9C-97C2-61FE8315BB83}"/>
              </a:ext>
            </a:extLst>
          </p:cNvPr>
          <p:cNvGrpSpPr/>
          <p:nvPr/>
        </p:nvGrpSpPr>
        <p:grpSpPr>
          <a:xfrm>
            <a:off x="7562452" y="2184776"/>
            <a:ext cx="2256071" cy="1108386"/>
            <a:chOff x="8320896" y="1338320"/>
            <a:chExt cx="2256071" cy="110838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F9B497-C1D6-4A3A-A3B0-2249D06B2714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84" y="1338320"/>
              <a:ext cx="443149" cy="420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462CCB-D3B3-4D38-AEA0-4C25F34DDF0D}"/>
                </a:ext>
              </a:extLst>
            </p:cNvPr>
            <p:cNvSpPr txBox="1"/>
            <p:nvPr/>
          </p:nvSpPr>
          <p:spPr>
            <a:xfrm>
              <a:off x="8320896" y="1800375"/>
              <a:ext cx="2256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Sample Covariance Matrix: </a:t>
              </a:r>
              <a:r>
                <a:rPr lang="en-US" dirty="0"/>
                <a:t>High variance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5EC522-E7AA-4168-A2EF-D098FF1F5BAD}"/>
              </a:ext>
            </a:extLst>
          </p:cNvPr>
          <p:cNvCxnSpPr>
            <a:cxnSpLocks/>
          </p:cNvCxnSpPr>
          <p:nvPr/>
        </p:nvCxnSpPr>
        <p:spPr>
          <a:xfrm>
            <a:off x="5074709" y="2090816"/>
            <a:ext cx="669974" cy="54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1059C4-58D2-4161-A3C3-56A94FF89DF7}"/>
              </a:ext>
            </a:extLst>
          </p:cNvPr>
          <p:cNvCxnSpPr>
            <a:cxnSpLocks/>
          </p:cNvCxnSpPr>
          <p:nvPr/>
        </p:nvCxnSpPr>
        <p:spPr>
          <a:xfrm flipH="1">
            <a:off x="3522479" y="2090816"/>
            <a:ext cx="1244982" cy="53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6F48BE-422D-446B-8B37-DB0CECE39598}"/>
              </a:ext>
            </a:extLst>
          </p:cNvPr>
          <p:cNvSpPr txBox="1"/>
          <p:nvPr/>
        </p:nvSpPr>
        <p:spPr>
          <a:xfrm>
            <a:off x="4830508" y="2635462"/>
            <a:ext cx="214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Shrinkage Target: </a:t>
            </a:r>
            <a:r>
              <a:rPr lang="en-US" dirty="0"/>
              <a:t>Imposes structure (introduces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15EDF-B711-49EA-8A96-A7E0094358D7}"/>
              </a:ext>
            </a:extLst>
          </p:cNvPr>
          <p:cNvSpPr txBox="1"/>
          <p:nvPr/>
        </p:nvSpPr>
        <p:spPr>
          <a:xfrm>
            <a:off x="1832015" y="2626233"/>
            <a:ext cx="255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Shrinkage Intensity:</a:t>
            </a:r>
          </a:p>
          <a:p>
            <a:pPr algn="ctr"/>
            <a:r>
              <a:rPr lang="en-US" dirty="0"/>
              <a:t>Deals with Bias-Variance Tradeoff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9C61-6444-4C88-BF0E-CD8EA89087DB}"/>
                  </a:ext>
                </a:extLst>
              </p:cNvPr>
              <p:cNvSpPr txBox="1"/>
              <p:nvPr/>
            </p:nvSpPr>
            <p:spPr>
              <a:xfrm>
                <a:off x="670860" y="3673217"/>
                <a:ext cx="10611293" cy="280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Estimating the Covariance Matrix Includes </a:t>
                </a:r>
              </a:p>
              <a:p>
                <a:endParaRPr lang="en-US" sz="1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Proposing the type and amount of structure in ‘F’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7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Finding the optimum value of shrinkage intensity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) by minimizing Expected </a:t>
                </a:r>
                <a:r>
                  <a:rPr lang="en-US" sz="2400" b="1" dirty="0" err="1"/>
                  <a:t>Frobenius</a:t>
                </a:r>
                <a:r>
                  <a:rPr lang="en-US" sz="2400" b="1" dirty="0"/>
                  <a:t> Norm of Loss Function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/>
              </a:p>
              <a:p>
                <a:r>
                  <a:rPr lang="en-US" sz="2400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 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𝑝𝑜𝑝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𝑆𝐶𝑀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219C61-6444-4C88-BF0E-CD8EA890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60" y="3673217"/>
                <a:ext cx="10611293" cy="2800062"/>
              </a:xfrm>
              <a:prstGeom prst="rect">
                <a:avLst/>
              </a:prstGeom>
              <a:blipFill>
                <a:blip r:embed="rId2"/>
                <a:stretch>
                  <a:fillRect l="-862" t="-1743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48E6DF2-5286-4762-9B7D-7AA8353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89" y="10062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Linear Shrinkage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975AFE-37F5-477D-A9A6-85680942C253}"/>
                  </a:ext>
                </a:extLst>
              </p:cNvPr>
              <p:cNvSpPr txBox="1"/>
              <p:nvPr/>
            </p:nvSpPr>
            <p:spPr>
              <a:xfrm>
                <a:off x="2766757" y="1587832"/>
                <a:ext cx="6096000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𝑆𝐶𝑀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975AFE-37F5-477D-A9A6-85680942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57" y="1587832"/>
                <a:ext cx="6096000" cy="598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344AAB06-1ADD-4735-B226-DFEE58A5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t="7696" r="8373" b="4973"/>
          <a:stretch/>
        </p:blipFill>
        <p:spPr>
          <a:xfrm>
            <a:off x="4521590" y="4931995"/>
            <a:ext cx="2421464" cy="190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5B543A-0D24-4A98-A6BE-368230DFF6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t="6357" r="7290" b="5427"/>
          <a:stretch/>
        </p:blipFill>
        <p:spPr>
          <a:xfrm>
            <a:off x="1195469" y="3778529"/>
            <a:ext cx="2249539" cy="1927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5E289D-9453-4710-B55C-4196524036DE}"/>
                  </a:ext>
                </a:extLst>
              </p:cNvPr>
              <p:cNvSpPr/>
              <p:nvPr/>
            </p:nvSpPr>
            <p:spPr>
              <a:xfrm>
                <a:off x="287721" y="2470834"/>
                <a:ext cx="3247427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5E289D-9453-4710-B55C-419652403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21" y="2470834"/>
                <a:ext cx="3247427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CD7083-F41A-4026-B602-076E8C3C311E}"/>
                  </a:ext>
                </a:extLst>
              </p:cNvPr>
              <p:cNvSpPr/>
              <p:nvPr/>
            </p:nvSpPr>
            <p:spPr>
              <a:xfrm>
                <a:off x="4635737" y="2136847"/>
                <a:ext cx="2628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𝑜𝑛𝑣𝑒𝑥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𝐶𝑜𝑚𝑏𝑖𝑛𝑎𝑡𝑖𝑜𝑛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CD7083-F41A-4026-B602-076E8C3C3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737" y="2136847"/>
                <a:ext cx="26285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47A493A-2B65-4561-9467-EE1D67DD7FD9}"/>
              </a:ext>
            </a:extLst>
          </p:cNvPr>
          <p:cNvGrpSpPr/>
          <p:nvPr/>
        </p:nvGrpSpPr>
        <p:grpSpPr>
          <a:xfrm>
            <a:off x="3994433" y="3034675"/>
            <a:ext cx="3452975" cy="1915010"/>
            <a:chOff x="4128872" y="2979178"/>
            <a:chExt cx="3452975" cy="19150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CF3E8C-B882-4597-97BE-14024E5D2A71}"/>
                </a:ext>
              </a:extLst>
            </p:cNvPr>
            <p:cNvGrpSpPr/>
            <p:nvPr/>
          </p:nvGrpSpPr>
          <p:grpSpPr>
            <a:xfrm>
              <a:off x="4128872" y="2979178"/>
              <a:ext cx="3452975" cy="1855201"/>
              <a:chOff x="4187856" y="2663836"/>
              <a:chExt cx="3452975" cy="216766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A90705F-719A-45A2-8204-B3C30A749533}"/>
                      </a:ext>
                    </a:extLst>
                  </p:cNvPr>
                  <p:cNvSpPr/>
                  <p:nvPr/>
                </p:nvSpPr>
                <p:spPr>
                  <a:xfrm>
                    <a:off x="4988613" y="2663836"/>
                    <a:ext cx="316780" cy="45656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A90705F-719A-45A2-8204-B3C30A7495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8613" y="2663836"/>
                    <a:ext cx="316780" cy="4565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6538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6E3B760-8453-4787-9682-4BF598D21A64}"/>
                  </a:ext>
                </a:extLst>
              </p:cNvPr>
              <p:cNvGrpSpPr/>
              <p:nvPr/>
            </p:nvGrpSpPr>
            <p:grpSpPr>
              <a:xfrm>
                <a:off x="4187856" y="2780826"/>
                <a:ext cx="3452975" cy="2050676"/>
                <a:chOff x="4167961" y="2806675"/>
                <a:chExt cx="3452975" cy="2050676"/>
              </a:xfrm>
            </p:grpSpPr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C678F302-BCE6-4AFE-BFCC-327BF2F4A749}"/>
                    </a:ext>
                  </a:extLst>
                </p:cNvPr>
                <p:cNvSpPr/>
                <p:nvPr/>
              </p:nvSpPr>
              <p:spPr>
                <a:xfrm>
                  <a:off x="4807525" y="2806675"/>
                  <a:ext cx="2470163" cy="1768439"/>
                </a:xfrm>
                <a:prstGeom prst="triangle">
                  <a:avLst>
                    <a:gd name="adj" fmla="val 334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DD54B66-5849-4387-B6C6-82D4F214E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266" y="4425814"/>
                      <a:ext cx="387670" cy="3693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DD54B66-5849-4387-B6C6-82D4F214E6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3266" y="4425814"/>
                      <a:ext cx="387670" cy="36933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98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5AD5FC62-32B0-4D11-BC2E-CF8141DB8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7961" y="4425814"/>
                      <a:ext cx="751231" cy="4315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𝑆𝐶𝑀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5AD5FC62-32B0-4D11-BC2E-CF8141DB80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7961" y="4425814"/>
                      <a:ext cx="751231" cy="43153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9462B34-3CAB-4CCD-9F7A-5B63EB823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7723" y="2845110"/>
                  <a:ext cx="0" cy="17684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E4201C52-EAEB-45A2-9D41-1AB56B944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037" y="4163124"/>
                      <a:ext cx="855604" cy="4001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E4201C52-EAEB-45A2-9D41-1AB56B944D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9037" y="4163124"/>
                      <a:ext cx="855604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89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851671FF-8EA6-4852-BB8A-31FF9DF20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0041" y="4116068"/>
                      <a:ext cx="484648" cy="4001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851671FF-8EA6-4852-BB8A-31FF9DF200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30041" y="4116068"/>
                      <a:ext cx="484648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9A1C3AE-50DE-49F8-9AAA-D2E4D22350F0}"/>
                    </a:ext>
                  </a:extLst>
                </p:cNvPr>
                <p:cNvSpPr/>
                <p:nvPr/>
              </p:nvSpPr>
              <p:spPr>
                <a:xfrm>
                  <a:off x="5531277" y="4524856"/>
                  <a:ext cx="316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9A1C3AE-50DE-49F8-9AAA-D2E4D22350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277" y="4524856"/>
                  <a:ext cx="31678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A0937-4720-4F11-A4FC-725299198D2F}"/>
                  </a:ext>
                </a:extLst>
              </p:cNvPr>
              <p:cNvSpPr/>
              <p:nvPr/>
            </p:nvSpPr>
            <p:spPr>
              <a:xfrm>
                <a:off x="5220306" y="1109812"/>
                <a:ext cx="908197" cy="1046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A0937-4720-4F11-A4FC-725299198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06" y="1109812"/>
                <a:ext cx="908197" cy="10464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89D96D-E41D-4B75-9F8C-DA50F8CDBB3A}"/>
                  </a:ext>
                </a:extLst>
              </p:cNvPr>
              <p:cNvSpPr/>
              <p:nvPr/>
            </p:nvSpPr>
            <p:spPr>
              <a:xfrm>
                <a:off x="1230705" y="1116104"/>
                <a:ext cx="1917896" cy="8925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𝑆𝐶𝑀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𝐻𝑖𝑔h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89D96D-E41D-4B75-9F8C-DA50F8CDB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05" y="1116104"/>
                <a:ext cx="1917896" cy="892552"/>
              </a:xfrm>
              <a:prstGeom prst="rect">
                <a:avLst/>
              </a:prstGeom>
              <a:blipFill>
                <a:blip r:embed="rId14"/>
                <a:stretch>
                  <a:fillRect b="-4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9092C0-57AC-4075-9EFE-1081711419BB}"/>
              </a:ext>
            </a:extLst>
          </p:cNvPr>
          <p:cNvCxnSpPr>
            <a:cxnSpLocks/>
          </p:cNvCxnSpPr>
          <p:nvPr/>
        </p:nvCxnSpPr>
        <p:spPr>
          <a:xfrm>
            <a:off x="3535148" y="1422919"/>
            <a:ext cx="11005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334C67-F578-4F0B-9D6E-4CFFB4C335A7}"/>
                  </a:ext>
                </a:extLst>
              </p:cNvPr>
              <p:cNvSpPr txBox="1"/>
              <p:nvPr/>
            </p:nvSpPr>
            <p:spPr>
              <a:xfrm>
                <a:off x="4695509" y="2581482"/>
                <a:ext cx="2470163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𝑆𝐶𝑀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334C67-F578-4F0B-9D6E-4CFFB4C3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09" y="2581482"/>
                <a:ext cx="2470163" cy="376770"/>
              </a:xfrm>
              <a:prstGeom prst="rect">
                <a:avLst/>
              </a:prstGeom>
              <a:blipFill>
                <a:blip r:embed="rId15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A49AA5-6ED7-464E-8EBA-517E554390A8}"/>
              </a:ext>
            </a:extLst>
          </p:cNvPr>
          <p:cNvCxnSpPr>
            <a:cxnSpLocks/>
          </p:cNvCxnSpPr>
          <p:nvPr/>
        </p:nvCxnSpPr>
        <p:spPr>
          <a:xfrm>
            <a:off x="6674122" y="1422919"/>
            <a:ext cx="11005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FEAF1E-B197-4CDD-9F77-0522D8D2DFC2}"/>
              </a:ext>
            </a:extLst>
          </p:cNvPr>
          <p:cNvCxnSpPr>
            <a:cxnSpLocks/>
          </p:cNvCxnSpPr>
          <p:nvPr/>
        </p:nvCxnSpPr>
        <p:spPr>
          <a:xfrm>
            <a:off x="4294076" y="2570580"/>
            <a:ext cx="31623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24AB70-609D-4DA5-BC4B-066D60F7B44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6304" r="8383" b="4715"/>
          <a:stretch/>
        </p:blipFill>
        <p:spPr>
          <a:xfrm>
            <a:off x="8132043" y="3718927"/>
            <a:ext cx="2470163" cy="1944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5852E4-59B8-4B7D-9CBA-8BE0C73D2528}"/>
                  </a:ext>
                </a:extLst>
              </p:cNvPr>
              <p:cNvSpPr txBox="1"/>
              <p:nvPr/>
            </p:nvSpPr>
            <p:spPr>
              <a:xfrm>
                <a:off x="7774711" y="2546784"/>
                <a:ext cx="238802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5852E4-59B8-4B7D-9CBA-8BE0C73D2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711" y="2546784"/>
                <a:ext cx="2388025" cy="10204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D39D2C-9077-460D-A15C-F08C8E45F7FA}"/>
                  </a:ext>
                </a:extLst>
              </p:cNvPr>
              <p:cNvSpPr/>
              <p:nvPr/>
            </p:nvSpPr>
            <p:spPr>
              <a:xfrm>
                <a:off x="8349942" y="1116104"/>
                <a:ext cx="1386918" cy="8925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𝐻𝑖𝑔h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D39D2C-9077-460D-A15C-F08C8E45F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42" y="1116104"/>
                <a:ext cx="1386918" cy="892552"/>
              </a:xfrm>
              <a:prstGeom prst="rect">
                <a:avLst/>
              </a:prstGeom>
              <a:blipFill>
                <a:blip r:embed="rId18"/>
                <a:stretch>
                  <a:fillRect b="-4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2">
            <a:extLst>
              <a:ext uri="{FF2B5EF4-FFF2-40B4-BE49-F238E27FC236}">
                <a16:creationId xmlns:a16="http://schemas.microsoft.com/office/drawing/2014/main" id="{DCB62CEF-A4C0-49CC-8ADD-AB453E76027A}"/>
              </a:ext>
            </a:extLst>
          </p:cNvPr>
          <p:cNvSpPr txBox="1">
            <a:spLocks/>
          </p:cNvSpPr>
          <p:nvPr/>
        </p:nvSpPr>
        <p:spPr>
          <a:xfrm>
            <a:off x="506038" y="-1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Linear Shrinkage</a:t>
            </a:r>
          </a:p>
        </p:txBody>
      </p:sp>
    </p:spTree>
    <p:extLst>
      <p:ext uri="{BB962C8B-B14F-4D97-AF65-F5344CB8AC3E}">
        <p14:creationId xmlns:p14="http://schemas.microsoft.com/office/powerpoint/2010/main" val="19871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 animBg="1"/>
      <p:bldP spid="32" grpId="0"/>
      <p:bldP spid="31" grpId="0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71CB-D928-4655-9901-9AE0CB988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6" y="96824"/>
            <a:ext cx="7272169" cy="1118518"/>
          </a:xfrm>
        </p:spPr>
        <p:txBody>
          <a:bodyPr>
            <a:normAutofit/>
          </a:bodyPr>
          <a:lstStyle/>
          <a:p>
            <a:r>
              <a:rPr lang="en-US" sz="2800" b="1" dirty="0"/>
              <a:t>Linear Shrinkage Estimator-1:</a:t>
            </a:r>
            <a:br>
              <a:rPr lang="en-US" sz="2800" b="1" dirty="0"/>
            </a:br>
            <a:r>
              <a:rPr lang="en-US" sz="2800" b="1" dirty="0"/>
              <a:t>Fixed Variance-Zero Covariance [FV-ZC]</a:t>
            </a:r>
            <a:endParaRPr 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3">
                <a:extLst>
                  <a:ext uri="{FF2B5EF4-FFF2-40B4-BE49-F238E27FC236}">
                    <a16:creationId xmlns:a16="http://schemas.microsoft.com/office/drawing/2014/main" id="{11B2FBCE-F8A1-4690-B646-A4C4C6DDCD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038" y="1578686"/>
                <a:ext cx="3584944" cy="43364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𝛼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𝑆𝐶𝑀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3">
                <a:extLst>
                  <a:ext uri="{FF2B5EF4-FFF2-40B4-BE49-F238E27FC236}">
                    <a16:creationId xmlns:a16="http://schemas.microsoft.com/office/drawing/2014/main" id="{11B2FBCE-F8A1-4690-B646-A4C4C6DDC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8" y="1578686"/>
                <a:ext cx="3584944" cy="433645"/>
              </a:xfrm>
              <a:prstGeom prst="rect">
                <a:avLst/>
              </a:prstGeom>
              <a:blipFill>
                <a:blip r:embed="rId3"/>
                <a:stretch>
                  <a:fillRect t="-1408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3">
                <a:extLst>
                  <a:ext uri="{FF2B5EF4-FFF2-40B4-BE49-F238E27FC236}">
                    <a16:creationId xmlns:a16="http://schemas.microsoft.com/office/drawing/2014/main" id="{E770C231-F34E-476D-978A-3C4DE6B57A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956" y="2148282"/>
                <a:ext cx="4024868" cy="114877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𝑐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𝑚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5" name="Title 3">
                <a:extLst>
                  <a:ext uri="{FF2B5EF4-FFF2-40B4-BE49-F238E27FC236}">
                    <a16:creationId xmlns:a16="http://schemas.microsoft.com/office/drawing/2014/main" id="{E770C231-F34E-476D-978A-3C4DE6B57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6" y="2148282"/>
                <a:ext cx="4024868" cy="1148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A61B1F06-DD89-474D-AFCF-1828309A4A02}"/>
              </a:ext>
            </a:extLst>
          </p:cNvPr>
          <p:cNvSpPr txBox="1">
            <a:spLocks/>
          </p:cNvSpPr>
          <p:nvPr/>
        </p:nvSpPr>
        <p:spPr>
          <a:xfrm>
            <a:off x="346313" y="3520144"/>
            <a:ext cx="6559312" cy="9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Linear Shrinkage Estimator-2: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Sample Variance-Zero Covariance [SV-ZC]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3">
                <a:extLst>
                  <a:ext uri="{FF2B5EF4-FFF2-40B4-BE49-F238E27FC236}">
                    <a16:creationId xmlns:a16="http://schemas.microsoft.com/office/drawing/2014/main" id="{F99F011C-86EC-4CF4-8999-21A3F40CC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038" y="4754999"/>
                <a:ext cx="3584944" cy="43364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𝛼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SCM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8" name="Title 3">
                <a:extLst>
                  <a:ext uri="{FF2B5EF4-FFF2-40B4-BE49-F238E27FC236}">
                    <a16:creationId xmlns:a16="http://schemas.microsoft.com/office/drawing/2014/main" id="{F99F011C-86EC-4CF4-8999-21A3F40C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8" y="4754999"/>
                <a:ext cx="3584944" cy="433645"/>
              </a:xfrm>
              <a:prstGeom prst="rect">
                <a:avLst/>
              </a:prstGeom>
              <a:blipFill>
                <a:blip r:embed="rId5"/>
                <a:stretch>
                  <a:fillRect t="-14085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3">
                <a:extLst>
                  <a:ext uri="{FF2B5EF4-FFF2-40B4-BE49-F238E27FC236}">
                    <a16:creationId xmlns:a16="http://schemas.microsoft.com/office/drawing/2014/main" id="{5CAD7091-3B23-45EA-B812-0BD426933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198" y="5351969"/>
                <a:ext cx="4504823" cy="135088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𝐹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𝑐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D=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eqArr>
                                <m:eqArr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9" name="Title 3">
                <a:extLst>
                  <a:ext uri="{FF2B5EF4-FFF2-40B4-BE49-F238E27FC236}">
                    <a16:creationId xmlns:a16="http://schemas.microsoft.com/office/drawing/2014/main" id="{5CAD7091-3B23-45EA-B812-0BD42693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98" y="5351969"/>
                <a:ext cx="4504823" cy="1350883"/>
              </a:xfrm>
              <a:prstGeom prst="rect">
                <a:avLst/>
              </a:prstGeom>
              <a:blipFill>
                <a:blip r:embed="rId6"/>
                <a:stretch>
                  <a:fillRect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90C9088-1165-452B-939F-CADA528410B3}"/>
              </a:ext>
            </a:extLst>
          </p:cNvPr>
          <p:cNvGrpSpPr/>
          <p:nvPr/>
        </p:nvGrpSpPr>
        <p:grpSpPr>
          <a:xfrm>
            <a:off x="5233333" y="1179440"/>
            <a:ext cx="6726362" cy="2605268"/>
            <a:chOff x="5038725" y="1196595"/>
            <a:chExt cx="6726362" cy="257639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51BB6BA-DB1F-4164-AE49-8050A77A4FF2}"/>
                </a:ext>
              </a:extLst>
            </p:cNvPr>
            <p:cNvSpPr/>
            <p:nvPr/>
          </p:nvSpPr>
          <p:spPr>
            <a:xfrm>
              <a:off x="6829425" y="1213630"/>
              <a:ext cx="4181475" cy="25593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65F316-040C-4878-AA8E-0B8C59F49C90}"/>
                    </a:ext>
                  </a:extLst>
                </p:cNvPr>
                <p:cNvSpPr txBox="1"/>
                <p:nvPr/>
              </p:nvSpPr>
              <p:spPr>
                <a:xfrm>
                  <a:off x="5566306" y="1196595"/>
                  <a:ext cx="6198781" cy="2559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𝒎𝒊𝒏𝒊𝒎𝒊𝒛𝒆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𝑬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𝜮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𝒑𝒐𝒑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]</m:t>
                        </m:r>
                      </m:oMath>
                    </m:oMathPara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       subject to: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	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</m:acc>
                        </m:e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𝒄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𝑺𝑪𝑴</m:t>
                          </m:r>
                        </m:sub>
                      </m:sSub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		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         c</a:t>
                  </a:r>
                  <a14:m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𝑺𝑪𝑴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  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</m:acc>
                        </m:e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𝜶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sub>
                      </m:sSub>
                      <m:f>
                        <m:f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𝑺𝑪𝑴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𝑺𝑪𝑴</m:t>
                          </m:r>
                        </m:sub>
                      </m:sSub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D65F316-040C-4878-AA8E-0B8C59F49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306" y="1196595"/>
                  <a:ext cx="6198781" cy="25593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2FFFB8-8A22-4C27-B049-66084CE65DDB}"/>
                </a:ext>
              </a:extLst>
            </p:cNvPr>
            <p:cNvCxnSpPr/>
            <p:nvPr/>
          </p:nvCxnSpPr>
          <p:spPr>
            <a:xfrm>
              <a:off x="5038725" y="2371725"/>
              <a:ext cx="15525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8BCAB9-1729-4963-8F1A-4801BB06A23E}"/>
              </a:ext>
            </a:extLst>
          </p:cNvPr>
          <p:cNvGrpSpPr/>
          <p:nvPr/>
        </p:nvGrpSpPr>
        <p:grpSpPr>
          <a:xfrm>
            <a:off x="5233333" y="3967960"/>
            <a:ext cx="6867258" cy="2768018"/>
            <a:chOff x="4610939" y="3075233"/>
            <a:chExt cx="6867258" cy="276801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4FBADA-ABF3-4BEA-BC52-F143D8A6B78B}"/>
                </a:ext>
              </a:extLst>
            </p:cNvPr>
            <p:cNvGrpSpPr/>
            <p:nvPr/>
          </p:nvGrpSpPr>
          <p:grpSpPr>
            <a:xfrm>
              <a:off x="4610939" y="3075233"/>
              <a:ext cx="5972175" cy="2768018"/>
              <a:chOff x="5038725" y="1213630"/>
              <a:chExt cx="5972175" cy="255935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D8B34F-B6E8-47EB-8C1E-A9F28B29B2AA}"/>
                  </a:ext>
                </a:extLst>
              </p:cNvPr>
              <p:cNvSpPr/>
              <p:nvPr/>
            </p:nvSpPr>
            <p:spPr>
              <a:xfrm>
                <a:off x="6829425" y="1213630"/>
                <a:ext cx="4181475" cy="25593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D5F0031-1D58-477F-8AB1-1BF205CF2BD2}"/>
                  </a:ext>
                </a:extLst>
              </p:cNvPr>
              <p:cNvCxnSpPr/>
              <p:nvPr/>
            </p:nvCxnSpPr>
            <p:spPr>
              <a:xfrm>
                <a:off x="5038725" y="2371725"/>
                <a:ext cx="15525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76C04B-75C0-4870-B16C-1F7353431BAE}"/>
                    </a:ext>
                  </a:extLst>
                </p:cNvPr>
                <p:cNvSpPr txBox="1"/>
                <p:nvPr/>
              </p:nvSpPr>
              <p:spPr>
                <a:xfrm>
                  <a:off x="5279416" y="3115067"/>
                  <a:ext cx="6198781" cy="268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𝒎𝒊𝒏𝒊𝒎𝒊𝒛𝒆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𝑬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𝜮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𝒑𝒐𝒑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]</m:t>
                        </m:r>
                      </m:oMath>
                    </m:oMathPara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       subject to: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     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</m:acc>
                        </m:e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𝒄𝑫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)+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𝜮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𝑺𝑪𝑴</m:t>
                          </m:r>
                        </m:sub>
                      </m:sSub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       c</a:t>
                  </a:r>
                  <a14:m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𝒕𝒓𝒂𝒄𝒆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𝑫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𝜮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𝜶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  <m:f>
                          <m:f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𝒕𝒓𝒂𝒄𝒆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l-GR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𝑺𝑪𝑴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kumimoji="0" lang="en-US" sz="1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kumimoji="0" lang="en-US" sz="18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𝒕𝒓𝒂𝒄𝒆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𝑫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den>
                        </m:f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𝜶</m:t>
                            </m:r>
                          </m:e>
                        </m:d>
                        <m:sSub>
                          <m:sSubPr>
                            <m:ctrlPr>
                              <a:rPr kumimoji="0" lang="el-G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𝜮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𝑺𝑪𝑴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76C04B-75C0-4870-B16C-1F7353431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416" y="3115067"/>
                  <a:ext cx="6198781" cy="26832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AD2F4A5-E002-4F0C-8A21-37BAD339DCA5}"/>
              </a:ext>
            </a:extLst>
          </p:cNvPr>
          <p:cNvSpPr/>
          <p:nvPr/>
        </p:nvSpPr>
        <p:spPr>
          <a:xfrm>
            <a:off x="237780" y="3520143"/>
            <a:ext cx="6198780" cy="907415"/>
          </a:xfrm>
          <a:prstGeom prst="rect">
            <a:avLst/>
          </a:prstGeom>
          <a:noFill/>
          <a:ln w="412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4781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642571-1402-4CF7-8CCA-B0AF4C17693B}"/>
              </a:ext>
            </a:extLst>
          </p:cNvPr>
          <p:cNvSpPr txBox="1">
            <a:spLocks/>
          </p:cNvSpPr>
          <p:nvPr/>
        </p:nvSpPr>
        <p:spPr>
          <a:xfrm>
            <a:off x="408178" y="202111"/>
            <a:ext cx="6983222" cy="9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Linear Shrinkage Estimator-3: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Sample Variance-Mean Covariance [SV-FC]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845D72-E86F-4CE0-B362-11176220BC0A}"/>
              </a:ext>
            </a:extLst>
          </p:cNvPr>
          <p:cNvGrpSpPr/>
          <p:nvPr/>
        </p:nvGrpSpPr>
        <p:grpSpPr>
          <a:xfrm>
            <a:off x="1053279" y="973021"/>
            <a:ext cx="2556277" cy="2701617"/>
            <a:chOff x="1082547" y="1422573"/>
            <a:chExt cx="2556277" cy="27016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A368D35-FE01-4B86-9726-6DA7DF98728E}"/>
                    </a:ext>
                  </a:extLst>
                </p:cNvPr>
                <p:cNvSpPr/>
                <p:nvPr/>
              </p:nvSpPr>
              <p:spPr>
                <a:xfrm>
                  <a:off x="1082547" y="1422573"/>
                  <a:ext cx="2556277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Σ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+(1−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SCM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A368D35-FE01-4B86-9726-6DA7DF987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547" y="1422573"/>
                  <a:ext cx="2556277" cy="376770"/>
                </a:xfrm>
                <a:prstGeom prst="rect">
                  <a:avLst/>
                </a:prstGeom>
                <a:blipFill>
                  <a:blip r:embed="rId2"/>
                  <a:stretch>
                    <a:fillRect t="-1639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3E0741-DE90-406E-92D2-E2CF31AB8579}"/>
                    </a:ext>
                  </a:extLst>
                </p:cNvPr>
                <p:cNvSpPr txBox="1"/>
                <p:nvPr/>
              </p:nvSpPr>
              <p:spPr>
                <a:xfrm>
                  <a:off x="1082547" y="1952811"/>
                  <a:ext cx="2226700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eqArr>
                                  <m:eqArr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3E0741-DE90-406E-92D2-E2CF31AB8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547" y="1952811"/>
                  <a:ext cx="2226700" cy="1020472"/>
                </a:xfrm>
                <a:prstGeom prst="rect">
                  <a:avLst/>
                </a:prstGeom>
                <a:blipFill>
                  <a:blip r:embed="rId3"/>
                  <a:stretch>
                    <a:fillRect l="-65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537B8A4-55CB-42A2-AC5B-072B6FF1FA69}"/>
                    </a:ext>
                  </a:extLst>
                </p:cNvPr>
                <p:cNvSpPr/>
                <p:nvPr/>
              </p:nvSpPr>
              <p:spPr>
                <a:xfrm>
                  <a:off x="1082547" y="3244334"/>
                  <a:ext cx="2004844" cy="87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</m:acc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m:rPr>
                                    <m:brk m:alnAt="23"/>
                                  </m:r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≠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537B8A4-55CB-42A2-AC5B-072B6FF1FA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547" y="3244334"/>
                  <a:ext cx="2004844" cy="8798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BE936E-0C4B-4E6F-B73D-9A21A87CF5AF}"/>
              </a:ext>
            </a:extLst>
          </p:cNvPr>
          <p:cNvGrpSpPr/>
          <p:nvPr/>
        </p:nvGrpSpPr>
        <p:grpSpPr>
          <a:xfrm>
            <a:off x="4538980" y="1029569"/>
            <a:ext cx="7110679" cy="2732806"/>
            <a:chOff x="3933825" y="1259766"/>
            <a:chExt cx="7295649" cy="273280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566AF1A-52E5-42EF-BBBA-C366B2C11BF2}"/>
                </a:ext>
              </a:extLst>
            </p:cNvPr>
            <p:cNvSpPr/>
            <p:nvPr/>
          </p:nvSpPr>
          <p:spPr>
            <a:xfrm>
              <a:off x="6023406" y="1259766"/>
              <a:ext cx="5206067" cy="26450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8D4A9-C1C2-4A13-B891-2B0FE14D50D5}"/>
                    </a:ext>
                  </a:extLst>
                </p:cNvPr>
                <p:cNvSpPr txBox="1"/>
                <p:nvPr/>
              </p:nvSpPr>
              <p:spPr>
                <a:xfrm>
                  <a:off x="6245263" y="1422573"/>
                  <a:ext cx="4984211" cy="2569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𝒎𝒊𝒏𝒊𝒎𝒊𝒛𝒆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𝑬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𝜮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𝒑𝒐𝒑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endPara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𝜶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𝒔𝒄𝒎</m:t>
                                      </m:r>
                                    </m:sub>
                                  </m:sSub>
                                  <m:r>
                                    <a:rPr kumimoji="0" lang="en-US" sz="18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𝜶</m:t>
                                  </m:r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</m:t>
                                  </m:r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𝒑𝒐𝒑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subject to :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</m:acc>
                        </m:e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𝚺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𝑺𝑪𝑴</m:t>
                          </m:r>
                        </m:sub>
                      </m:sSub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		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𝜶</m:t>
                          </m:r>
                        </m:e>
                        <m:sup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sup>
                          </m:sSubSup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𝒗𝒂𝒓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𝒊𝒋</m:t>
                              </m:r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𝒄𝒐𝒗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𝒊𝒋</m:t>
                              </m:r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𝒊𝒋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sup>
                          </m:sSubSup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𝒗𝒂𝒓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8D4A9-C1C2-4A13-B891-2B0FE14D5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63" y="1422573"/>
                  <a:ext cx="4984211" cy="2569999"/>
                </a:xfrm>
                <a:prstGeom prst="rect">
                  <a:avLst/>
                </a:prstGeom>
                <a:blipFill>
                  <a:blip r:embed="rId5"/>
                  <a:stretch>
                    <a:fillRect l="-10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4B72743-C7CA-4A44-88CB-7E67774BDF57}"/>
                </a:ext>
              </a:extLst>
            </p:cNvPr>
            <p:cNvCxnSpPr/>
            <p:nvPr/>
          </p:nvCxnSpPr>
          <p:spPr>
            <a:xfrm>
              <a:off x="3933825" y="2463047"/>
              <a:ext cx="17907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27CEE203-992A-46B8-BE05-36450A99B0C0}"/>
              </a:ext>
            </a:extLst>
          </p:cNvPr>
          <p:cNvSpPr txBox="1">
            <a:spLocks/>
          </p:cNvSpPr>
          <p:nvPr/>
        </p:nvSpPr>
        <p:spPr>
          <a:xfrm>
            <a:off x="503428" y="4307306"/>
            <a:ext cx="5718898" cy="9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Linear Shrinkage Estimator-4: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Sharpe’s Single Indexed model-based Variance and Covariance[SIM]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C2FAE8-BD74-48B2-94C2-A15A6DEFA61E}"/>
              </a:ext>
            </a:extLst>
          </p:cNvPr>
          <p:cNvGrpSpPr/>
          <p:nvPr/>
        </p:nvGrpSpPr>
        <p:grpSpPr>
          <a:xfrm>
            <a:off x="6222326" y="5007816"/>
            <a:ext cx="3967296" cy="1754326"/>
            <a:chOff x="6222326" y="5007816"/>
            <a:chExt cx="3967296" cy="17543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4EFB356-3EEA-4A70-88DF-EA897CEE94A6}"/>
                    </a:ext>
                  </a:extLst>
                </p:cNvPr>
                <p:cNvSpPr/>
                <p:nvPr/>
              </p:nvSpPr>
              <p:spPr>
                <a:xfrm>
                  <a:off x="8456072" y="5486400"/>
                  <a:ext cx="1733550" cy="9320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Market Index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(Market Variance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4EFB356-3EEA-4A70-88DF-EA897CEE94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6072" y="5486400"/>
                  <a:ext cx="1733550" cy="932047"/>
                </a:xfrm>
                <a:prstGeom prst="rect">
                  <a:avLst/>
                </a:prstGeom>
                <a:blipFill>
                  <a:blip r:embed="rId6"/>
                  <a:stretch>
                    <a:fillRect t="-1935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544F47-61ED-4592-B2A2-8A1A2C0A87D1}"/>
                </a:ext>
              </a:extLst>
            </p:cNvPr>
            <p:cNvSpPr txBox="1"/>
            <p:nvPr/>
          </p:nvSpPr>
          <p:spPr>
            <a:xfrm>
              <a:off x="6222326" y="5250225"/>
              <a:ext cx="1028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Stock-3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FC9389-BF76-4FF9-B4C9-7A9B4F352D19}"/>
                </a:ext>
              </a:extLst>
            </p:cNvPr>
            <p:cNvCxnSpPr>
              <a:cxnSpLocks/>
            </p:cNvCxnSpPr>
            <p:nvPr/>
          </p:nvCxnSpPr>
          <p:spPr>
            <a:xfrm>
              <a:off x="7065597" y="5458213"/>
              <a:ext cx="1268778" cy="32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311FBE-ADCD-4621-8268-8B1EB67EE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5119" y="5952423"/>
              <a:ext cx="1289256" cy="22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1A660F-C03E-45D9-877C-C2DC7C7DD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830" y="6087758"/>
              <a:ext cx="1163545" cy="4616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F1EAD00-1FBE-4294-8B81-038A9AAB9A62}"/>
                    </a:ext>
                  </a:extLst>
                </p:cNvPr>
                <p:cNvSpPr txBox="1"/>
                <p:nvPr/>
              </p:nvSpPr>
              <p:spPr>
                <a:xfrm>
                  <a:off x="7175397" y="5007816"/>
                  <a:ext cx="1263218" cy="1754326"/>
                </a:xfrm>
                <a:prstGeom prst="rect">
                  <a:avLst/>
                </a:prstGeom>
                <a:noFill/>
                <a:ln w="3175"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Slopes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F1EAD00-1FBE-4294-8B81-038A9AAB9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397" y="5007816"/>
                  <a:ext cx="1263218" cy="1754326"/>
                </a:xfrm>
                <a:prstGeom prst="rect">
                  <a:avLst/>
                </a:prstGeom>
                <a:blipFill>
                  <a:blip r:embed="rId7"/>
                  <a:stretch>
                    <a:fillRect t="-1730"/>
                  </a:stretch>
                </a:blipFill>
                <a:ln w="3175"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747765-F43D-44DD-A5B9-4DDC23F165A5}"/>
              </a:ext>
            </a:extLst>
          </p:cNvPr>
          <p:cNvGrpSpPr/>
          <p:nvPr/>
        </p:nvGrpSpPr>
        <p:grpSpPr>
          <a:xfrm>
            <a:off x="538929" y="5284814"/>
            <a:ext cx="3707835" cy="1477328"/>
            <a:chOff x="538929" y="5284814"/>
            <a:chExt cx="3707835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DD73CE-5E6A-49BA-BB74-7095A183BA57}"/>
                </a:ext>
              </a:extLst>
            </p:cNvPr>
            <p:cNvSpPr txBox="1"/>
            <p:nvPr/>
          </p:nvSpPr>
          <p:spPr>
            <a:xfrm>
              <a:off x="538929" y="5284814"/>
              <a:ext cx="1028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5D251-4B99-4A4E-9C2B-3C9F81B507AF}"/>
                </a:ext>
              </a:extLst>
            </p:cNvPr>
            <p:cNvSpPr txBox="1"/>
            <p:nvPr/>
          </p:nvSpPr>
          <p:spPr>
            <a:xfrm>
              <a:off x="2396304" y="5284814"/>
              <a:ext cx="1028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Stock-3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DCF7B3-90A7-4811-9E81-9DFCAB3C6892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1447800" y="5486400"/>
              <a:ext cx="948504" cy="53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BF21635-4738-4C11-A37F-01533CCCF83B}"/>
                </a:ext>
              </a:extLst>
            </p:cNvPr>
            <p:cNvCxnSpPr/>
            <p:nvPr/>
          </p:nvCxnSpPr>
          <p:spPr>
            <a:xfrm>
              <a:off x="1447800" y="6023478"/>
              <a:ext cx="948504" cy="53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908B0E-1B9E-432A-AB01-B22EA009C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7702" y="5626101"/>
              <a:ext cx="1003198" cy="923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CCD221-5D79-49A2-BB88-7210508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1447800" y="5486400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8D4C316-CD52-47EF-A812-7353E706CEBF}"/>
                </a:ext>
              </a:extLst>
            </p:cNvPr>
            <p:cNvCxnSpPr>
              <a:cxnSpLocks/>
            </p:cNvCxnSpPr>
            <p:nvPr/>
          </p:nvCxnSpPr>
          <p:spPr>
            <a:xfrm>
              <a:off x="1421989" y="6087758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6CC32D-1EA6-4613-BEF6-9AAC541AB09D}"/>
                </a:ext>
              </a:extLst>
            </p:cNvPr>
            <p:cNvCxnSpPr>
              <a:cxnSpLocks/>
            </p:cNvCxnSpPr>
            <p:nvPr/>
          </p:nvCxnSpPr>
          <p:spPr>
            <a:xfrm>
              <a:off x="1396179" y="6638925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225C0337-32D2-4F3C-9970-C796BC4B73BE}"/>
                </a:ext>
              </a:extLst>
            </p:cNvPr>
            <p:cNvSpPr/>
            <p:nvPr/>
          </p:nvSpPr>
          <p:spPr>
            <a:xfrm>
              <a:off x="3279979" y="5284814"/>
              <a:ext cx="275303" cy="147732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71853D6-D633-4C06-AC04-9B56ED8E9749}"/>
                    </a:ext>
                  </a:extLst>
                </p:cNvPr>
                <p:cNvSpPr/>
                <p:nvPr/>
              </p:nvSpPr>
              <p:spPr>
                <a:xfrm>
                  <a:off x="3546701" y="5801218"/>
                  <a:ext cx="7000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𝑆𝐶𝑀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71853D6-D633-4C06-AC04-9B56ED8E9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6701" y="5801218"/>
                  <a:ext cx="70006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CB7BF7D-EC8A-4BBD-9E82-C4EB839D01C8}"/>
                  </a:ext>
                </a:extLst>
              </p:cNvPr>
              <p:cNvSpPr/>
              <p:nvPr/>
            </p:nvSpPr>
            <p:spPr>
              <a:xfrm>
                <a:off x="10293862" y="5683972"/>
                <a:ext cx="1432059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CB7BF7D-EC8A-4BBD-9E82-C4EB839D0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862" y="5683972"/>
                <a:ext cx="1432059" cy="373179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37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5976-3271-4D05-9673-4A76A590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67" y="5212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Proposed Method 1: Reformulate Tikhonov</a:t>
            </a:r>
          </a:p>
        </p:txBody>
      </p:sp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142881-4825-4DDE-B3B1-F0720E0A9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2516011"/>
            <a:ext cx="3221525" cy="5776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B571E-7B95-435A-9521-C0617658C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71" y="1588321"/>
            <a:ext cx="5625450" cy="586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5A0144E-7C9F-4A54-8F28-FB9E5FEF4D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037" y="3394449"/>
                <a:ext cx="11017919" cy="32726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Important points </a:t>
                </a:r>
              </a:p>
              <a:p>
                <a:r>
                  <a:rPr lang="en-GB" dirty="0"/>
                  <a:t>Shrinkage uses Convex Combination with suitable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unlike Tikhonov which uses Linear Combination.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is strictly bounded in [0, 1] unlike Tikhonov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depends on data which makes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unbounded.</a:t>
                </a:r>
              </a:p>
              <a:p>
                <a:r>
                  <a:rPr lang="en-GB" dirty="0"/>
                  <a:t>Choice of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varies depending on the problem.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5A0144E-7C9F-4A54-8F28-FB9E5FEF4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37" y="3394449"/>
                <a:ext cx="11017919" cy="3272681"/>
              </a:xfrm>
              <a:prstGeom prst="rect">
                <a:avLst/>
              </a:prstGeom>
              <a:blipFill>
                <a:blip r:embed="rId4"/>
                <a:stretch>
                  <a:fillRect l="-1106" t="-3166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1042F8B-B2CB-4AA7-8F62-E9536BC1CD30}"/>
              </a:ext>
            </a:extLst>
          </p:cNvPr>
          <p:cNvSpPr/>
          <p:nvPr/>
        </p:nvSpPr>
        <p:spPr>
          <a:xfrm>
            <a:off x="4749553" y="1358283"/>
            <a:ext cx="2894121" cy="85694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4327-E9AF-40C5-9F52-FA9A0715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4" y="9301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Spectral interpretation of Shrinkage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2078C52-9524-4F47-883D-B70BED38B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5" y="1226237"/>
            <a:ext cx="8223807" cy="48395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0300F6-6FCF-4871-9B23-A60D2D788F6C}"/>
              </a:ext>
            </a:extLst>
          </p:cNvPr>
          <p:cNvCxnSpPr>
            <a:cxnSpLocks/>
          </p:cNvCxnSpPr>
          <p:nvPr/>
        </p:nvCxnSpPr>
        <p:spPr>
          <a:xfrm flipH="1">
            <a:off x="5447790" y="4920120"/>
            <a:ext cx="2001776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59174-B156-4CBD-89DA-F47440209A65}"/>
              </a:ext>
            </a:extLst>
          </p:cNvPr>
          <p:cNvCxnSpPr>
            <a:cxnSpLocks/>
          </p:cNvCxnSpPr>
          <p:nvPr/>
        </p:nvCxnSpPr>
        <p:spPr>
          <a:xfrm flipH="1">
            <a:off x="3033709" y="4920120"/>
            <a:ext cx="1732237" cy="0"/>
          </a:xfrm>
          <a:prstGeom prst="straightConnector1">
            <a:avLst/>
          </a:prstGeom>
          <a:ln w="25400">
            <a:solidFill>
              <a:srgbClr val="00B0F0"/>
            </a:solidFill>
            <a:headEnd type="none" w="lg" len="lg"/>
            <a:tailEnd type="triangle" w="lg" len="lg"/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CE375A-7824-4B4A-BBD6-64D2E2FD4E07}"/>
              </a:ext>
            </a:extLst>
          </p:cNvPr>
          <p:cNvCxnSpPr>
            <a:cxnSpLocks/>
          </p:cNvCxnSpPr>
          <p:nvPr/>
        </p:nvCxnSpPr>
        <p:spPr>
          <a:xfrm flipV="1">
            <a:off x="4965576" y="3980181"/>
            <a:ext cx="0" cy="15028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2F4A60-52C1-4683-B990-2413FFFFFB47}"/>
              </a:ext>
            </a:extLst>
          </p:cNvPr>
          <p:cNvSpPr txBox="1"/>
          <p:nvPr/>
        </p:nvSpPr>
        <p:spPr>
          <a:xfrm>
            <a:off x="3126081" y="6087024"/>
            <a:ext cx="586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1, Ledoit, Olivier, and Michael Wolf. "The power of (non-) linear shrinking: a review and guide to covariance matrix estimation."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Journal of Financial Econometrics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(2019).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0F84-A2EC-4662-9DB8-62993A5C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A8CA33-6DD3-4502-9998-476E411C6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70D0C5-B933-4B10-91E4-AF2960583147}"/>
              </a:ext>
            </a:extLst>
          </p:cNvPr>
          <p:cNvSpPr txBox="1"/>
          <p:nvPr/>
        </p:nvSpPr>
        <p:spPr>
          <a:xfrm>
            <a:off x="6604504" y="2036783"/>
            <a:ext cx="1889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advanced Non-linear shrinkage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33395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E2F2-9ADF-4478-BADA-E0BB24F0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8068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Marchenko-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Pastur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Law (MP Law)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239082-49CC-4CC6-A5C5-714736032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57" y="1406246"/>
                <a:ext cx="7194406" cy="495169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Let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3100" dirty="0"/>
                  <a:t> where  </a:t>
                </a:r>
                <a14:m>
                  <m:oMath xmlns:m="http://schemas.openxmlformats.org/officeDocument/2006/math">
                    <m:r>
                      <a:rPr lang="en-US" sz="31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1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1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100" i="1" dirty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pos m:val="top"/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31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a:rPr lang="en-US" sz="3100" i="1" dirty="0" smtClean="0">
                        <a:latin typeface="Cambria Math" panose="02040503050406030204" pitchFamily="18" charset="0"/>
                      </a:rPr>
                      <m:t> ∞</m:t>
                    </m:r>
                  </m:oMath>
                </a14:m>
                <a:r>
                  <a:rPr lang="en-US" sz="3100" dirty="0"/>
                  <a:t> and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1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100" dirty="0"/>
                  <a:t> are jointly independent RV with first 8 moments finite. 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dirty="0"/>
                  <a:t>The Empirical spectral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100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100" b="0" i="1" dirty="0" smtClean="0">
                            <a:latin typeface="Cambria Math" panose="02040503050406030204" pitchFamily="18" charset="0"/>
                          </a:rPr>
                          <m:t>𝑆𝐶𝑀</m:t>
                        </m:r>
                      </m:sub>
                    </m:sSub>
                    <m:r>
                      <a:rPr lang="en-US" sz="31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1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sz="31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1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sz="31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100" dirty="0"/>
                  <a:t> converges to the Mar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3100" dirty="0"/>
                  <a:t>enko-Pastur distribution: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𝑐𝑥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MP Law Lower Bound: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MP Law Upper Bound: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𝐷𝑖𝑚𝑒𝑛𝑠𝑖𝑜𝑛𝑎𝑙𝑖𝑡𝑦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239082-49CC-4CC6-A5C5-714736032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57" y="1406246"/>
                <a:ext cx="7194406" cy="4951693"/>
              </a:xfrm>
              <a:blipFill>
                <a:blip r:embed="rId2"/>
                <a:stretch>
                  <a:fillRect l="-762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69DB166-390D-4629-825E-0E331B7D9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16" y="3103926"/>
            <a:ext cx="3918476" cy="2441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6C4D2-E40A-495B-8FA1-47FF566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8"/>
          <a:stretch/>
        </p:blipFill>
        <p:spPr>
          <a:xfrm>
            <a:off x="7026855" y="2891461"/>
            <a:ext cx="4989044" cy="3871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66F21D-7978-437F-8753-35468B96EEA8}"/>
              </a:ext>
            </a:extLst>
          </p:cNvPr>
          <p:cNvGrpSpPr/>
          <p:nvPr/>
        </p:nvGrpSpPr>
        <p:grpSpPr>
          <a:xfrm>
            <a:off x="1140091" y="5139654"/>
            <a:ext cx="6095558" cy="1097280"/>
            <a:chOff x="1119673" y="4903015"/>
            <a:chExt cx="6095558" cy="132050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AEACF8-EB27-4FE6-847B-D39DD04BB4A5}"/>
                </a:ext>
              </a:extLst>
            </p:cNvPr>
            <p:cNvSpPr/>
            <p:nvPr/>
          </p:nvSpPr>
          <p:spPr>
            <a:xfrm>
              <a:off x="1119673" y="5079646"/>
              <a:ext cx="5925862" cy="1143872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2D5AD7-E405-4834-BE2F-FBF70220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570" y="4903015"/>
              <a:ext cx="1153661" cy="42476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088452-6D7F-4FCC-8812-D381C4676AF8}"/>
                  </a:ext>
                </a:extLst>
              </p:cNvPr>
              <p:cNvSpPr txBox="1"/>
              <p:nvPr/>
            </p:nvSpPr>
            <p:spPr>
              <a:xfrm>
                <a:off x="8545929" y="2552907"/>
                <a:ext cx="28792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Eigenvalue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𝑆𝐶𝑀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088452-6D7F-4FCC-8812-D381C467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29" y="2552907"/>
                <a:ext cx="2879258" cy="338554"/>
              </a:xfrm>
              <a:prstGeom prst="rect">
                <a:avLst/>
              </a:prstGeom>
              <a:blipFill>
                <a:blip r:embed="rId5"/>
                <a:stretch>
                  <a:fillRect l="-127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1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BA5A-A1F1-40C5-94DC-C37F5B2E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2" y="-90721"/>
            <a:ext cx="1133463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Proposed method-2: Covariance Cleaning Using MP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DCE2F-B02A-49AC-8171-936031A8F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649" y="2133485"/>
                <a:ext cx="6372021" cy="319880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/>
                  <a:t>Obtain the sample correlation matrix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>
                  <a:spcAft>
                    <a:spcPts val="600"/>
                  </a:spcAft>
                </a:pPr>
                <a:r>
                  <a:rPr lang="en-US" sz="1800" dirty="0"/>
                  <a:t>Represent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 in terms of Eigenvalues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) and Eigenvectors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>
                  <a:spcAft>
                    <a:spcPts val="600"/>
                  </a:spcAft>
                </a:pPr>
                <a:r>
                  <a:rPr lang="en-US" sz="1800" dirty="0"/>
                  <a:t>Sample eigenvalues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𝑑𝑖𝑎𝑔</m:t>
                    </m:r>
                  </m:oMath>
                </a14:m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dirty="0"/>
                  <a:t>),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= 1, 2, . . ., m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/>
                  <a:t>Find all eigenvalues under MP law bound and replace them with a  constant value such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clean</m:t>
                        </m:r>
                      </m:sup>
                    </m:sSup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1800" b="0" dirty="0"/>
                  <a:t>		             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r>
                  <a:rPr lang="en-US" sz="1800" dirty="0"/>
                  <a:t>   if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Aft>
                    <a:spcPts val="600"/>
                  </a:spcAft>
                </a:pPr>
                <a:r>
                  <a:rPr lang="en-US" sz="1800" dirty="0"/>
                  <a:t>Reconstruct the cleaned correlation matrix using cleaned eigenvalues: 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clean</m:t>
                          </m:r>
                        </m:sup>
                      </m:s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>
                  <a:spcAft>
                    <a:spcPts val="600"/>
                  </a:spcAft>
                </a:pPr>
                <a:r>
                  <a:rPr lang="en-US" sz="1800" dirty="0"/>
                  <a:t>Reconstruct the cleaned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𝑐𝑙𝑖𝑝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DCE2F-B02A-49AC-8171-936031A8F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649" y="2133485"/>
                <a:ext cx="6372021" cy="3198807"/>
              </a:xfrm>
              <a:blipFill>
                <a:blip r:embed="rId2"/>
                <a:stretch>
                  <a:fillRect l="-574" b="-4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207C0A-F4B5-44F3-873D-AD61AF90A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324" r="7527"/>
          <a:stretch/>
        </p:blipFill>
        <p:spPr>
          <a:xfrm>
            <a:off x="7324559" y="2703656"/>
            <a:ext cx="4433467" cy="34179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6F16FC-96B0-450E-A696-62A47A5180A2}"/>
              </a:ext>
            </a:extLst>
          </p:cNvPr>
          <p:cNvCxnSpPr>
            <a:cxnSpLocks/>
          </p:cNvCxnSpPr>
          <p:nvPr/>
        </p:nvCxnSpPr>
        <p:spPr>
          <a:xfrm flipV="1">
            <a:off x="8255484" y="2962218"/>
            <a:ext cx="0" cy="2715694"/>
          </a:xfrm>
          <a:prstGeom prst="straightConnector1">
            <a:avLst/>
          </a:prstGeom>
          <a:ln w="41275">
            <a:solidFill>
              <a:srgbClr val="C00000"/>
            </a:solidFill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08F681-CFFE-4056-A125-D6D17A638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49" y="1202680"/>
            <a:ext cx="3988119" cy="624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5CEFC9-9070-415E-B554-2E81F9FC1226}"/>
              </a:ext>
            </a:extLst>
          </p:cNvPr>
          <p:cNvSpPr txBox="1"/>
          <p:nvPr/>
        </p:nvSpPr>
        <p:spPr>
          <a:xfrm>
            <a:off x="8582779" y="1302488"/>
            <a:ext cx="3384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 tuning parameter required!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CA02E-8FF9-4FA6-B921-C73C58C173B2}"/>
              </a:ext>
            </a:extLst>
          </p:cNvPr>
          <p:cNvSpPr txBox="1"/>
          <p:nvPr/>
        </p:nvSpPr>
        <p:spPr>
          <a:xfrm>
            <a:off x="9458309" y="6425608"/>
            <a:ext cx="178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Spike Eigenvalues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E8F3C-A28D-460F-9347-4C1EC8EA94D4}"/>
              </a:ext>
            </a:extLst>
          </p:cNvPr>
          <p:cNvSpPr txBox="1"/>
          <p:nvPr/>
        </p:nvSpPr>
        <p:spPr>
          <a:xfrm>
            <a:off x="7510681" y="6401545"/>
            <a:ext cx="178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Noisy Eigenvalues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1280B5D-7822-4388-9E6A-B10616DAFF81}"/>
              </a:ext>
            </a:extLst>
          </p:cNvPr>
          <p:cNvSpPr/>
          <p:nvPr/>
        </p:nvSpPr>
        <p:spPr>
          <a:xfrm rot="5400000">
            <a:off x="8140973" y="5762345"/>
            <a:ext cx="281959" cy="83856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E94218A-AC1F-4F28-95A7-07F77E44962D}"/>
              </a:ext>
            </a:extLst>
          </p:cNvPr>
          <p:cNvSpPr/>
          <p:nvPr/>
        </p:nvSpPr>
        <p:spPr>
          <a:xfrm rot="5400000">
            <a:off x="10085862" y="4771527"/>
            <a:ext cx="281959" cy="282020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/>
              <a:t>Marchenko-</a:t>
            </a:r>
            <a:r>
              <a:rPr lang="en-US" dirty="0" err="1"/>
              <a:t>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620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 err="1"/>
              <a:t>Marcenko-Pastur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915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56BA8E-EA42-48FF-8150-AE52DDC8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211"/>
            <a:ext cx="10596239" cy="400137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Image the </a:t>
            </a:r>
            <a:r>
              <a:rPr lang="en-US" sz="2500" b="1" dirty="0"/>
              <a:t>refractive index profile </a:t>
            </a:r>
            <a:r>
              <a:rPr lang="en-US" sz="2500" dirty="0"/>
              <a:t>of an indoor environment using radio waves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Image and track changes in the environment without any device on the object to be tracked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 a system that is practically feasible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Should work with limited measurements (Ill-posed)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8729D21F-769B-4470-BFD9-DE7A6894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54" y="3429000"/>
            <a:ext cx="3377715" cy="25473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01A075-B525-422B-A032-E70A6D123983}"/>
              </a:ext>
            </a:extLst>
          </p:cNvPr>
          <p:cNvGrpSpPr/>
          <p:nvPr/>
        </p:nvGrpSpPr>
        <p:grpSpPr>
          <a:xfrm>
            <a:off x="1024190" y="3656012"/>
            <a:ext cx="7095744" cy="2320350"/>
            <a:chOff x="1024128" y="4354769"/>
            <a:chExt cx="7095744" cy="23203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398714-659A-4063-83A3-4468405E9E62}"/>
                </a:ext>
              </a:extLst>
            </p:cNvPr>
            <p:cNvGrpSpPr/>
            <p:nvPr/>
          </p:nvGrpSpPr>
          <p:grpSpPr>
            <a:xfrm>
              <a:off x="1024128" y="4754879"/>
              <a:ext cx="7095744" cy="1920240"/>
              <a:chOff x="669341" y="4555001"/>
              <a:chExt cx="7805318" cy="2112264"/>
            </a:xfrm>
          </p:grpSpPr>
          <p:pic>
            <p:nvPicPr>
              <p:cNvPr id="11" name="Picture 10" descr="A picture containing box, table&#10;&#10;Description automatically generated">
                <a:extLst>
                  <a:ext uri="{FF2B5EF4-FFF2-40B4-BE49-F238E27FC236}">
                    <a16:creationId xmlns:a16="http://schemas.microsoft.com/office/drawing/2014/main" id="{6A0A9070-EF75-41D3-A5A4-E49924E62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6"/>
              <a:stretch/>
            </p:blipFill>
            <p:spPr>
              <a:xfrm>
                <a:off x="669341" y="4555001"/>
                <a:ext cx="7805318" cy="2112264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21276525-8448-49C9-BC48-A11A9399A530}"/>
                  </a:ext>
                </a:extLst>
              </p:cNvPr>
              <p:cNvSpPr/>
              <p:nvPr/>
            </p:nvSpPr>
            <p:spPr bwMode="auto">
              <a:xfrm>
                <a:off x="4312920" y="5394960"/>
                <a:ext cx="670560" cy="3352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-109" charset="0"/>
                  <a:ea typeface="新細明體" pitchFamily="-109" charset="-120"/>
                  <a:cs typeface="新細明體" pitchFamily="-109" charset="-12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7C3011-7EE7-4AF9-9D33-64FA7E7CB808}"/>
                </a:ext>
              </a:extLst>
            </p:cNvPr>
            <p:cNvSpPr txBox="1"/>
            <p:nvPr/>
          </p:nvSpPr>
          <p:spPr>
            <a:xfrm>
              <a:off x="5486400" y="4354769"/>
              <a:ext cx="2438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Permittivity Profile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95E5450-D41F-471B-9E19-3D0FB0F7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05327"/>
            <a:ext cx="10515600" cy="834501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Inverse Scattering Imaging</a:t>
            </a:r>
          </a:p>
        </p:txBody>
      </p:sp>
    </p:spTree>
    <p:extLst>
      <p:ext uri="{BB962C8B-B14F-4D97-AF65-F5344CB8AC3E}">
        <p14:creationId xmlns:p14="http://schemas.microsoft.com/office/powerpoint/2010/main" val="155150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02C30-4D90-45B4-B95D-1DF90C7F9FD1}"/>
                  </a:ext>
                </a:extLst>
              </p:cNvPr>
              <p:cNvSpPr txBox="1"/>
              <p:nvPr/>
            </p:nvSpPr>
            <p:spPr>
              <a:xfrm>
                <a:off x="8732369" y="4978838"/>
                <a:ext cx="1554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Scatterer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02C30-4D90-45B4-B95D-1DF90C7F9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69" y="4978838"/>
                <a:ext cx="1554093" cy="523220"/>
              </a:xfrm>
              <a:prstGeom prst="rect">
                <a:avLst/>
              </a:prstGeom>
              <a:blipFill>
                <a:blip r:embed="rId2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E96143CB-0C3D-49FF-89EA-25084404E1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C068A9-92FD-4FF5-A5CD-1AB678BC5556}"/>
                  </a:ext>
                </a:extLst>
              </p:cNvPr>
              <p:cNvSpPr txBox="1"/>
              <p:nvPr/>
            </p:nvSpPr>
            <p:spPr>
              <a:xfrm>
                <a:off x="1635230" y="5313866"/>
                <a:ext cx="7745601" cy="1330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In ill-posed problem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190×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b="0" dirty="0"/>
                  <a:t> is measurement vector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2500×1</m:t>
                        </m:r>
                      </m:sup>
                    </m:sSup>
                  </m:oMath>
                </a14:m>
                <a:r>
                  <a:rPr lang="en-US" sz="2000" b="0" dirty="0"/>
                  <a:t> is to be estimated (refractive index in pixels of image)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190×2500</m:t>
                        </m:r>
                      </m:sup>
                    </m:sSup>
                  </m:oMath>
                </a14:m>
                <a:r>
                  <a:rPr lang="en-US" sz="2000" b="0" dirty="0"/>
                  <a:t> is model matrix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C068A9-92FD-4FF5-A5CD-1AB678BC5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0" y="5313866"/>
                <a:ext cx="7745601" cy="1330492"/>
              </a:xfrm>
              <a:prstGeom prst="rect">
                <a:avLst/>
              </a:prstGeom>
              <a:blipFill>
                <a:blip r:embed="rId3"/>
                <a:stretch>
                  <a:fillRect l="-787" t="-2752" b="-7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C917BCE0-FC3B-443E-9828-5ABADF4A8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2789"/>
            <a:ext cx="7570273" cy="374765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8D8A46-FAA3-40F4-A05B-AD91652D2AB8}"/>
              </a:ext>
            </a:extLst>
          </p:cNvPr>
          <p:cNvCxnSpPr>
            <a:cxnSpLocks/>
          </p:cNvCxnSpPr>
          <p:nvPr/>
        </p:nvCxnSpPr>
        <p:spPr>
          <a:xfrm flipV="1">
            <a:off x="6273080" y="4177955"/>
            <a:ext cx="1787844" cy="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E66D58-B58E-4260-801E-2039B2ED32C6}"/>
              </a:ext>
            </a:extLst>
          </p:cNvPr>
          <p:cNvSpPr txBox="1"/>
          <p:nvPr/>
        </p:nvSpPr>
        <p:spPr>
          <a:xfrm>
            <a:off x="6766892" y="4249006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 meters</a:t>
            </a:r>
          </a:p>
        </p:txBody>
      </p:sp>
    </p:spTree>
    <p:extLst>
      <p:ext uri="{BB962C8B-B14F-4D97-AF65-F5344CB8AC3E}">
        <p14:creationId xmlns:p14="http://schemas.microsoft.com/office/powerpoint/2010/main" val="26647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3A76-94F7-407C-8940-A049350F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Performance Comparison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F09F3EA-CA49-4D18-A5EE-F34FBB661D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917409"/>
                  </p:ext>
                </p:extLst>
              </p:nvPr>
            </p:nvGraphicFramePr>
            <p:xfrm>
              <a:off x="998160" y="2074772"/>
              <a:ext cx="10195680" cy="3847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58643">
                      <a:extLst>
                        <a:ext uri="{9D8B030D-6E8A-4147-A177-3AD203B41FA5}">
                          <a16:colId xmlns:a16="http://schemas.microsoft.com/office/drawing/2014/main" val="3108583517"/>
                        </a:ext>
                      </a:extLst>
                    </a:gridCol>
                    <a:gridCol w="4009937">
                      <a:extLst>
                        <a:ext uri="{9D8B030D-6E8A-4147-A177-3AD203B41FA5}">
                          <a16:colId xmlns:a16="http://schemas.microsoft.com/office/drawing/2014/main" val="2112278607"/>
                        </a:ext>
                      </a:extLst>
                    </a:gridCol>
                    <a:gridCol w="1879134">
                      <a:extLst>
                        <a:ext uri="{9D8B030D-6E8A-4147-A177-3AD203B41FA5}">
                          <a16:colId xmlns:a16="http://schemas.microsoft.com/office/drawing/2014/main" val="1568443101"/>
                        </a:ext>
                      </a:extLst>
                    </a:gridCol>
                    <a:gridCol w="1747966">
                      <a:extLst>
                        <a:ext uri="{9D8B030D-6E8A-4147-A177-3AD203B41FA5}">
                          <a16:colId xmlns:a16="http://schemas.microsoft.com/office/drawing/2014/main" val="12110076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Analytical 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Tuning for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Average SSIM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602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Traditional Tikhonov </a:t>
                          </a:r>
                          <a:r>
                            <a:rPr lang="en-US" sz="1800" dirty="0"/>
                            <a:t>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𝑻𝒊𝒌𝒉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</m:d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Need</a:t>
                          </a:r>
                          <a:r>
                            <a:rPr lang="en-US" sz="1800" baseline="0" dirty="0"/>
                            <a:t> to tune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800" dirty="0"/>
                            <a:t> in range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[0,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397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modified Tikhonov using </a:t>
                          </a:r>
                          <a:r>
                            <a:rPr lang="en-US" sz="1800" b="1" dirty="0"/>
                            <a:t>shrinkage 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𝑺𝑻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</m:d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Need</a:t>
                          </a:r>
                          <a:r>
                            <a:rPr lang="en-US" sz="1800" baseline="0" dirty="0"/>
                            <a:t> to tune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800" dirty="0"/>
                            <a:t> in range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[0, 1]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951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method using </a:t>
                          </a:r>
                          <a:r>
                            <a:rPr lang="en-US" sz="1800" b="1" dirty="0"/>
                            <a:t>MP law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𝑴𝑷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𝑀𝑃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823478"/>
                      </a:ext>
                    </a:extLst>
                  </a:tr>
                  <a:tr h="3046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3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SPCA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5909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F09F3EA-CA49-4D18-A5EE-F34FBB661D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917409"/>
                  </p:ext>
                </p:extLst>
              </p:nvPr>
            </p:nvGraphicFramePr>
            <p:xfrm>
              <a:off x="998160" y="2074772"/>
              <a:ext cx="10195680" cy="3847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58643">
                      <a:extLst>
                        <a:ext uri="{9D8B030D-6E8A-4147-A177-3AD203B41FA5}">
                          <a16:colId xmlns:a16="http://schemas.microsoft.com/office/drawing/2014/main" val="3108583517"/>
                        </a:ext>
                      </a:extLst>
                    </a:gridCol>
                    <a:gridCol w="4009937">
                      <a:extLst>
                        <a:ext uri="{9D8B030D-6E8A-4147-A177-3AD203B41FA5}">
                          <a16:colId xmlns:a16="http://schemas.microsoft.com/office/drawing/2014/main" val="2112278607"/>
                        </a:ext>
                      </a:extLst>
                    </a:gridCol>
                    <a:gridCol w="1879134">
                      <a:extLst>
                        <a:ext uri="{9D8B030D-6E8A-4147-A177-3AD203B41FA5}">
                          <a16:colId xmlns:a16="http://schemas.microsoft.com/office/drawing/2014/main" val="1568443101"/>
                        </a:ext>
                      </a:extLst>
                    </a:gridCol>
                    <a:gridCol w="1747966">
                      <a:extLst>
                        <a:ext uri="{9D8B030D-6E8A-4147-A177-3AD203B41FA5}">
                          <a16:colId xmlns:a16="http://schemas.microsoft.com/office/drawing/2014/main" val="12110076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Analytical 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9191" t="-8197" r="-93528" b="-9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Average SSIM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602692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Traditional Tikhonov </a:t>
                          </a:r>
                          <a:r>
                            <a:rPr lang="en-US" sz="1800" dirty="0"/>
                            <a:t>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62857" r="-90881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9191" t="-62857" r="-93528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39799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modified Tikhonov using </a:t>
                          </a:r>
                          <a:r>
                            <a:rPr lang="en-US" sz="1800" b="1" dirty="0"/>
                            <a:t>shrinkage 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114000" r="-9088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9191" t="-114000" r="-93528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951179"/>
                      </a:ext>
                    </a:extLst>
                  </a:tr>
                  <a:tr h="6424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method using </a:t>
                          </a:r>
                          <a:r>
                            <a:rPr lang="en-US" sz="1800" b="1" dirty="0"/>
                            <a:t>MP law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302830" r="-90881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823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33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SPCA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5909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611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027D-DA93-41C5-915C-DCE42743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0" y="3056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Traditional Tikhonov </a:t>
            </a: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95AB1ED-31C7-44B5-AB8E-0ECB7EB69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87" y="1356127"/>
            <a:ext cx="9421310" cy="478647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B13E82-432F-44D5-84F7-42D7E9E10A1B}"/>
                  </a:ext>
                </a:extLst>
              </p:cNvPr>
              <p:cNvSpPr txBox="1"/>
              <p:nvPr/>
            </p:nvSpPr>
            <p:spPr>
              <a:xfrm>
                <a:off x="1024591" y="6292157"/>
                <a:ext cx="1035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Reconstructions </a:t>
                </a:r>
                <a:r>
                  <a:rPr lang="en-US" sz="2000" b="0" dirty="0"/>
                  <a:t>using Traditional Tikhonov using 40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="0" dirty="0"/>
                  <a:t> uniformly samp</a:t>
                </a:r>
                <a:r>
                  <a:rPr lang="en-US" sz="2000" dirty="0"/>
                  <a:t>led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B13E82-432F-44D5-84F7-42D7E9E10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91" y="6292157"/>
                <a:ext cx="10358502" cy="400110"/>
              </a:xfrm>
              <a:prstGeom prst="rect">
                <a:avLst/>
              </a:prstGeom>
              <a:blipFill>
                <a:blip r:embed="rId3"/>
                <a:stretch>
                  <a:fillRect l="-58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3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6650-AB64-4540-9BB0-C58F96F7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L-Curve for Traditional Tikhonov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ADED6FD-64C5-4E85-B26E-5E0E331E4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4" y="1794385"/>
            <a:ext cx="4274326" cy="326922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612B23-35C3-4E9F-A9B4-29E81F570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0" y="1794385"/>
            <a:ext cx="6256424" cy="3214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69C26-1065-468E-8EFF-8D12A531FDA0}"/>
                  </a:ext>
                </a:extLst>
              </p:cNvPr>
              <p:cNvSpPr txBox="1"/>
              <p:nvPr/>
            </p:nvSpPr>
            <p:spPr>
              <a:xfrm>
                <a:off x="3608756" y="5297294"/>
                <a:ext cx="60945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Sharpest Knee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lang="en-US" sz="2000" dirty="0"/>
                  <a:t>) gives poor reconstruction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Reconstruction not optimal for any knee-points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69C26-1065-468E-8EFF-8D12A531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56" y="5297294"/>
                <a:ext cx="6094520" cy="707886"/>
              </a:xfrm>
              <a:prstGeom prst="rect">
                <a:avLst/>
              </a:prstGeom>
              <a:blipFill>
                <a:blip r:embed="rId4"/>
                <a:stretch>
                  <a:fillRect l="-900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32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E55B-FE61-4129-A101-85F07526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1531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Modified Tikhonov using Shrinkage</a:t>
            </a:r>
          </a:p>
        </p:txBody>
      </p:sp>
      <p:pic>
        <p:nvPicPr>
          <p:cNvPr id="5" name="Content Placeholder 4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73E3CE4D-83FB-41DB-A944-261215AD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35" y="1478755"/>
            <a:ext cx="8990529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5D57D4-FD1A-4DC4-BDA0-EEF5F8CC6703}"/>
                  </a:ext>
                </a:extLst>
              </p:cNvPr>
              <p:cNvSpPr txBox="1"/>
              <p:nvPr/>
            </p:nvSpPr>
            <p:spPr>
              <a:xfrm>
                <a:off x="1761438" y="5938792"/>
                <a:ext cx="1035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Reconstructions using Shrinkage using 40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="0" dirty="0"/>
                  <a:t> uniformly samp</a:t>
                </a:r>
                <a:r>
                  <a:rPr lang="en-US" sz="2000" dirty="0"/>
                  <a:t>led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0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5D57D4-FD1A-4DC4-BDA0-EEF5F8CC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438" y="5938792"/>
                <a:ext cx="10358502" cy="400110"/>
              </a:xfrm>
              <a:prstGeom prst="rect">
                <a:avLst/>
              </a:prstGeom>
              <a:blipFill>
                <a:blip r:embed="rId3"/>
                <a:stretch>
                  <a:fillRect l="-64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60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9FA6-2802-4CC3-A9DB-80B6E503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0" y="-165842"/>
            <a:ext cx="10231941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Comparison</a:t>
            </a:r>
          </a:p>
        </p:txBody>
      </p:sp>
      <p:pic>
        <p:nvPicPr>
          <p:cNvPr id="4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B1A2185-26A5-4F99-8C29-4BD03160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9" y="1202415"/>
            <a:ext cx="5583097" cy="2836478"/>
          </a:xfrm>
          <a:prstGeom prst="rect">
            <a:avLst/>
          </a:prstGeom>
        </p:spPr>
      </p:pic>
      <p:pic>
        <p:nvPicPr>
          <p:cNvPr id="5" name="Content Placeholder 4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62A0F1C5-551C-4B1A-B47B-EE4DD716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35" y="1202415"/>
            <a:ext cx="5860596" cy="283647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3DE0955-1043-4002-8C4E-6B02A3C8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2" y="4038893"/>
            <a:ext cx="4337938" cy="222896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1853D955-108E-46C4-97FF-4D7A3EF8A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19" y="4081587"/>
            <a:ext cx="4744252" cy="2186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4766F1-374D-4FB8-BA69-11EC634380A6}"/>
              </a:ext>
            </a:extLst>
          </p:cNvPr>
          <p:cNvSpPr txBox="1"/>
          <p:nvPr/>
        </p:nvSpPr>
        <p:spPr>
          <a:xfrm>
            <a:off x="1955513" y="936844"/>
            <a:ext cx="2428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/>
              <a:t>Traditional Tikhonov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EAA54-2A84-4693-99A9-5EE39F87EC52}"/>
              </a:ext>
            </a:extLst>
          </p:cNvPr>
          <p:cNvSpPr txBox="1"/>
          <p:nvPr/>
        </p:nvSpPr>
        <p:spPr>
          <a:xfrm>
            <a:off x="7966188" y="867302"/>
            <a:ext cx="2979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/>
              <a:t>Shrinkage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75448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46C4-6BB9-47D2-9AE2-E2B5B772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1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Comparison of all methods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939DF226-E4CA-4C26-9D7B-E876E2FB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40" y="1010325"/>
            <a:ext cx="8009294" cy="5152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F9F9D0-A23C-431D-B908-37CD70853662}"/>
              </a:ext>
            </a:extLst>
          </p:cNvPr>
          <p:cNvSpPr/>
          <p:nvPr/>
        </p:nvSpPr>
        <p:spPr>
          <a:xfrm>
            <a:off x="7403977" y="905522"/>
            <a:ext cx="2536873" cy="244136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69BFC-11F1-4796-BA49-1863EECF8018}"/>
              </a:ext>
            </a:extLst>
          </p:cNvPr>
          <p:cNvSpPr/>
          <p:nvPr/>
        </p:nvSpPr>
        <p:spPr>
          <a:xfrm>
            <a:off x="2455338" y="3346882"/>
            <a:ext cx="2536873" cy="233482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500F-DC74-4DD6-81B9-91601B63F13D}"/>
              </a:ext>
            </a:extLst>
          </p:cNvPr>
          <p:cNvSpPr txBox="1"/>
          <p:nvPr/>
        </p:nvSpPr>
        <p:spPr>
          <a:xfrm>
            <a:off x="634736" y="6349272"/>
            <a:ext cx="11305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Performance:  </a:t>
            </a:r>
            <a:r>
              <a:rPr lang="en-US" sz="2000" b="1" dirty="0"/>
              <a:t>Proposed Shrinkage solution &gt; MP law based solution &gt; PCA &gt; SCPA &gt; Traditional Tikhonov</a:t>
            </a:r>
          </a:p>
        </p:txBody>
      </p:sp>
    </p:spTree>
    <p:extLst>
      <p:ext uri="{BB962C8B-B14F-4D97-AF65-F5344CB8AC3E}">
        <p14:creationId xmlns:p14="http://schemas.microsoft.com/office/powerpoint/2010/main" val="37792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4A75-084A-411C-84A6-6B11241F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More Intricate Profile</a:t>
            </a: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C42E3626-5ADF-42B0-8D58-7FA787A0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66" y="1217814"/>
            <a:ext cx="8047067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9440E0-0C07-4BF3-8FE3-F62DED3144B4}"/>
              </a:ext>
            </a:extLst>
          </p:cNvPr>
          <p:cNvSpPr/>
          <p:nvPr/>
        </p:nvSpPr>
        <p:spPr>
          <a:xfrm>
            <a:off x="7315201" y="1127464"/>
            <a:ext cx="2536873" cy="221941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9EBE8-AAE6-4EBC-8676-C0DB2007F682}"/>
              </a:ext>
            </a:extLst>
          </p:cNvPr>
          <p:cNvSpPr/>
          <p:nvPr/>
        </p:nvSpPr>
        <p:spPr>
          <a:xfrm>
            <a:off x="2455338" y="3595456"/>
            <a:ext cx="2536873" cy="208625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 err="1"/>
              <a:t>Marcenko-Pastur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1456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302CED-9D6A-4905-BC47-63DF7B74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9626"/>
            <a:ext cx="5495223" cy="5451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Well-posed/ill-posed:</a:t>
            </a:r>
          </a:p>
          <a:p>
            <a:r>
              <a:rPr lang="en-GB" sz="2400" dirty="0"/>
              <a:t>Existence</a:t>
            </a:r>
          </a:p>
          <a:p>
            <a:r>
              <a:rPr lang="en-GB" sz="2400" dirty="0"/>
              <a:t>Uniqueness</a:t>
            </a:r>
          </a:p>
          <a:p>
            <a:r>
              <a:rPr lang="en-GB" sz="2400" dirty="0"/>
              <a:t>Stability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r>
              <a:rPr lang="en-GB" dirty="0"/>
              <a:t>Approaches for ill posed problems: </a:t>
            </a:r>
          </a:p>
          <a:p>
            <a:r>
              <a:rPr lang="en-GB" dirty="0"/>
              <a:t>Objective Function approaches</a:t>
            </a:r>
          </a:p>
          <a:p>
            <a:pPr lvl="1"/>
            <a:r>
              <a:rPr lang="en-GB" dirty="0"/>
              <a:t>Least squares</a:t>
            </a:r>
          </a:p>
          <a:p>
            <a:pPr lvl="1"/>
            <a:r>
              <a:rPr lang="en-GB" b="1" dirty="0"/>
              <a:t>Priors (Regularization, MAP)</a:t>
            </a:r>
          </a:p>
          <a:p>
            <a:pPr lvl="1"/>
            <a:r>
              <a:rPr lang="en-GB" dirty="0"/>
              <a:t>Bayesian</a:t>
            </a:r>
          </a:p>
          <a:p>
            <a:r>
              <a:rPr lang="en-GB" dirty="0"/>
              <a:t>Learning approaches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D2692E-7E23-46E8-850E-416509A874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ill-posed Inverse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C4986-6F21-4B48-8BD4-D49B3022B2B7}"/>
                  </a:ext>
                </a:extLst>
              </p:cNvPr>
              <p:cNvSpPr txBox="1"/>
              <p:nvPr/>
            </p:nvSpPr>
            <p:spPr>
              <a:xfrm>
                <a:off x="6966012" y="4093345"/>
                <a:ext cx="5092823" cy="175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In the inverse scattering imaging</a:t>
                </a: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3600" b="0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190×2500</m:t>
                        </m:r>
                      </m:sup>
                    </m:sSup>
                  </m:oMath>
                </a14:m>
                <a:r>
                  <a:rPr lang="en-US" sz="2400" b="0" dirty="0"/>
                  <a:t> is highly ill-conditioned!</a:t>
                </a:r>
              </a:p>
              <a:p>
                <a:pPr algn="ctr"/>
                <a:r>
                  <a:rPr lang="en-US" sz="2400" dirty="0"/>
                  <a:t>So, the problem is ill-posed.</a:t>
                </a:r>
                <a:endParaRPr lang="en-US" sz="2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C4986-6F21-4B48-8BD4-D49B3022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12" y="4093345"/>
                <a:ext cx="5092823" cy="1758495"/>
              </a:xfrm>
              <a:prstGeom prst="rect">
                <a:avLst/>
              </a:prstGeom>
              <a:blipFill>
                <a:blip r:embed="rId3"/>
                <a:stretch>
                  <a:fillRect t="-2768" r="-838" b="-6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9B2CD3-AA15-446D-B684-AD7AB0E6C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23" y="479181"/>
            <a:ext cx="4122250" cy="2844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3FE189-68BC-433C-8C88-D22CB383D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57" y="3707737"/>
            <a:ext cx="3116824" cy="2566795"/>
          </a:xfrm>
          <a:prstGeom prst="rect">
            <a:avLst/>
          </a:prstGeom>
        </p:spPr>
      </p:pic>
      <p:pic>
        <p:nvPicPr>
          <p:cNvPr id="9" name="Picture 8" descr="A picture containing indoor, desk, office&#10;&#10;Description automatically generated">
            <a:extLst>
              <a:ext uri="{FF2B5EF4-FFF2-40B4-BE49-F238E27FC236}">
                <a16:creationId xmlns:a16="http://schemas.microsoft.com/office/drawing/2014/main" id="{76CBFE70-663B-4FEA-83F4-72639DFB9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54" y="3707737"/>
            <a:ext cx="3381491" cy="26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3A76-94F7-407C-8940-A049350F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4" y="-1320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Summary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6D1259E-461F-4A11-9B2E-A1D9E15E7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264691"/>
                  </p:ext>
                </p:extLst>
              </p:nvPr>
            </p:nvGraphicFramePr>
            <p:xfrm>
              <a:off x="998160" y="2893540"/>
              <a:ext cx="10195680" cy="3847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58643">
                      <a:extLst>
                        <a:ext uri="{9D8B030D-6E8A-4147-A177-3AD203B41FA5}">
                          <a16:colId xmlns:a16="http://schemas.microsoft.com/office/drawing/2014/main" val="3108583517"/>
                        </a:ext>
                      </a:extLst>
                    </a:gridCol>
                    <a:gridCol w="4009937">
                      <a:extLst>
                        <a:ext uri="{9D8B030D-6E8A-4147-A177-3AD203B41FA5}">
                          <a16:colId xmlns:a16="http://schemas.microsoft.com/office/drawing/2014/main" val="2112278607"/>
                        </a:ext>
                      </a:extLst>
                    </a:gridCol>
                    <a:gridCol w="2101043">
                      <a:extLst>
                        <a:ext uri="{9D8B030D-6E8A-4147-A177-3AD203B41FA5}">
                          <a16:colId xmlns:a16="http://schemas.microsoft.com/office/drawing/2014/main" val="1568443101"/>
                        </a:ext>
                      </a:extLst>
                    </a:gridCol>
                    <a:gridCol w="1526057">
                      <a:extLst>
                        <a:ext uri="{9D8B030D-6E8A-4147-A177-3AD203B41FA5}">
                          <a16:colId xmlns:a16="http://schemas.microsoft.com/office/drawing/2014/main" val="12110076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Analytical 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Tuning for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Average SSIM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602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Traditional Tikhonov </a:t>
                          </a:r>
                          <a:r>
                            <a:rPr lang="en-US" sz="1800" dirty="0"/>
                            <a:t>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𝑻𝒊𝒌𝒉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</m:d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Need</a:t>
                          </a:r>
                          <a:r>
                            <a:rPr lang="en-US" sz="1800" baseline="0" dirty="0"/>
                            <a:t> to tune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800" dirty="0"/>
                            <a:t> in range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[0,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397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modified Tikhonov using </a:t>
                          </a:r>
                          <a:r>
                            <a:rPr lang="en-US" sz="1800" b="1" dirty="0"/>
                            <a:t>shrinkage transformation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𝑺𝑻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</m:d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Need</a:t>
                          </a:r>
                          <a:r>
                            <a:rPr lang="en-US" sz="1800" baseline="0" dirty="0"/>
                            <a:t> to tune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800" dirty="0"/>
                            <a:t> in range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[0, 1]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0.88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951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method using </a:t>
                          </a:r>
                          <a:r>
                            <a:rPr lang="en-US" sz="1800" b="1" dirty="0"/>
                            <a:t>MP law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𝑴𝑷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𝑀𝑃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0.87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823478"/>
                      </a:ext>
                    </a:extLst>
                  </a:tr>
                  <a:tr h="3046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3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SPCA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5909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6D1259E-461F-4A11-9B2E-A1D9E15E7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264691"/>
                  </p:ext>
                </p:extLst>
              </p:nvPr>
            </p:nvGraphicFramePr>
            <p:xfrm>
              <a:off x="998160" y="2893540"/>
              <a:ext cx="10195680" cy="3847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58643">
                      <a:extLst>
                        <a:ext uri="{9D8B030D-6E8A-4147-A177-3AD203B41FA5}">
                          <a16:colId xmlns:a16="http://schemas.microsoft.com/office/drawing/2014/main" val="3108583517"/>
                        </a:ext>
                      </a:extLst>
                    </a:gridCol>
                    <a:gridCol w="4009937">
                      <a:extLst>
                        <a:ext uri="{9D8B030D-6E8A-4147-A177-3AD203B41FA5}">
                          <a16:colId xmlns:a16="http://schemas.microsoft.com/office/drawing/2014/main" val="2112278607"/>
                        </a:ext>
                      </a:extLst>
                    </a:gridCol>
                    <a:gridCol w="2101043">
                      <a:extLst>
                        <a:ext uri="{9D8B030D-6E8A-4147-A177-3AD203B41FA5}">
                          <a16:colId xmlns:a16="http://schemas.microsoft.com/office/drawing/2014/main" val="1568443101"/>
                        </a:ext>
                      </a:extLst>
                    </a:gridCol>
                    <a:gridCol w="1526057">
                      <a:extLst>
                        <a:ext uri="{9D8B030D-6E8A-4147-A177-3AD203B41FA5}">
                          <a16:colId xmlns:a16="http://schemas.microsoft.com/office/drawing/2014/main" val="12110076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Analytical 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754" t="-8197" r="-73333" b="-9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Average SSIM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602692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b="1" dirty="0"/>
                            <a:t>Traditional Tikhonov </a:t>
                          </a:r>
                          <a:r>
                            <a:rPr lang="en-US" sz="1800" dirty="0"/>
                            <a:t>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62857" r="-90881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754" t="-62857" r="-73333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739799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modified Tikhonov using </a:t>
                          </a:r>
                          <a:r>
                            <a:rPr lang="en-US" sz="1800" b="1" dirty="0"/>
                            <a:t>shrinkage transformation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114000" r="-90881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754" t="-114000" r="-73333" b="-2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0.88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951179"/>
                      </a:ext>
                    </a:extLst>
                  </a:tr>
                  <a:tr h="6424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method using </a:t>
                          </a:r>
                          <a:r>
                            <a:rPr lang="en-US" sz="1800" b="1" dirty="0"/>
                            <a:t>MP law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82" t="-302830" r="-90881" b="-2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0.87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823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33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Proposed </a:t>
                          </a:r>
                          <a:r>
                            <a:rPr lang="en-US" sz="1800" b="1" dirty="0"/>
                            <a:t>SPCA</a:t>
                          </a:r>
                          <a:r>
                            <a:rPr lang="en-US" sz="1800" dirty="0"/>
                            <a:t> based result from mini-project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(Refer to mini-project report for details)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 tuning 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5909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5B2039-7695-4DCD-B47B-4425D1F42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9810"/>
                <a:ext cx="10515600" cy="431265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Proposed methods to solve ill-posed problems using RMT</a:t>
                </a:r>
              </a:p>
              <a:p>
                <a:r>
                  <a:rPr lang="en-US" sz="2400" dirty="0"/>
                  <a:t>Clean Covariance Matrix for better results</a:t>
                </a:r>
              </a:p>
              <a:p>
                <a:r>
                  <a:rPr lang="en-US" sz="2400" dirty="0"/>
                  <a:t>Proposed methods </a:t>
                </a:r>
                <a:r>
                  <a:rPr lang="en-US" sz="2400" b="1" dirty="0"/>
                  <a:t>ease tuning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OR </a:t>
                </a:r>
                <a:r>
                  <a:rPr lang="en-US" sz="2400" b="1" dirty="0"/>
                  <a:t>remove need for tuning </a:t>
                </a:r>
                <a:r>
                  <a:rPr lang="en-US" sz="2400" dirty="0"/>
                  <a:t>completely</a:t>
                </a:r>
              </a:p>
              <a:p>
                <a:r>
                  <a:rPr lang="en-US" sz="2400" dirty="0"/>
                  <a:t>Shrinkage solution provide better L-curve than traditional Tikhonov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5B2039-7695-4DCD-B47B-4425D1F42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9810"/>
                <a:ext cx="10515600" cy="4312652"/>
              </a:xfrm>
              <a:blipFill>
                <a:blip r:embed="rId3"/>
                <a:stretch>
                  <a:fillRect l="-81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DD9E99-90C2-45E2-BE3D-E62C01FD4698}"/>
              </a:ext>
            </a:extLst>
          </p:cNvPr>
          <p:cNvSpPr txBox="1">
            <a:spLocks/>
          </p:cNvSpPr>
          <p:nvPr/>
        </p:nvSpPr>
        <p:spPr>
          <a:xfrm>
            <a:off x="942233" y="3247367"/>
            <a:ext cx="10515600" cy="141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Future Work</a:t>
            </a:r>
          </a:p>
          <a:p>
            <a:r>
              <a:rPr lang="en-US" sz="2400" dirty="0"/>
              <a:t>Explore Beyond differentiable </a:t>
            </a:r>
            <a:r>
              <a:rPr lang="en-US" sz="2400" dirty="0" err="1"/>
              <a:t>regularizers</a:t>
            </a:r>
            <a:r>
              <a:rPr lang="en-US" sz="2400" dirty="0"/>
              <a:t> (like TV or LASSO)</a:t>
            </a:r>
          </a:p>
          <a:p>
            <a:r>
              <a:rPr lang="en-US" sz="2400" dirty="0"/>
              <a:t>Find mathematical reasoning for improvement in L-Curve</a:t>
            </a:r>
          </a:p>
        </p:txBody>
      </p:sp>
    </p:spTree>
    <p:extLst>
      <p:ext uri="{BB962C8B-B14F-4D97-AF65-F5344CB8AC3E}">
        <p14:creationId xmlns:p14="http://schemas.microsoft.com/office/powerpoint/2010/main" val="31857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C03AB7-2746-4F43-9A42-115D1925248A}"/>
              </a:ext>
            </a:extLst>
          </p:cNvPr>
          <p:cNvSpPr txBox="1">
            <a:spLocks/>
          </p:cNvSpPr>
          <p:nvPr/>
        </p:nvSpPr>
        <p:spPr>
          <a:xfrm>
            <a:off x="838200" y="1029810"/>
            <a:ext cx="10515600" cy="141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Future</a:t>
            </a:r>
            <a:r>
              <a:rPr lang="en-US" sz="2400" dirty="0"/>
              <a:t> </a:t>
            </a:r>
            <a:r>
              <a:rPr lang="en-US" sz="2400" b="1" dirty="0"/>
              <a:t>Work</a:t>
            </a:r>
          </a:p>
          <a:p>
            <a:r>
              <a:rPr lang="en-US" sz="2400" dirty="0"/>
              <a:t>Explore Beyond differentiable </a:t>
            </a:r>
            <a:r>
              <a:rPr lang="en-US" sz="2400" dirty="0" err="1"/>
              <a:t>regularizers</a:t>
            </a:r>
            <a:r>
              <a:rPr lang="en-US" sz="2400" dirty="0"/>
              <a:t> (like TV or LASSO)</a:t>
            </a:r>
          </a:p>
          <a:p>
            <a:r>
              <a:rPr lang="en-US" sz="2400" dirty="0"/>
              <a:t>Find mathematical reasoning for improvement in L-Curve</a:t>
            </a:r>
          </a:p>
        </p:txBody>
      </p:sp>
    </p:spTree>
    <p:extLst>
      <p:ext uri="{BB962C8B-B14F-4D97-AF65-F5344CB8AC3E}">
        <p14:creationId xmlns:p14="http://schemas.microsoft.com/office/powerpoint/2010/main" val="39127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68C0-1978-488D-A404-7C286544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Contributions</a:t>
            </a:r>
          </a:p>
        </p:txBody>
      </p:sp>
      <p:pic>
        <p:nvPicPr>
          <p:cNvPr id="5" name="Content Placeholder 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F9F6D9A1-991C-42C1-955C-0FACF855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22" y="1557523"/>
            <a:ext cx="6698756" cy="4786472"/>
          </a:xfrm>
        </p:spPr>
      </p:pic>
    </p:spTree>
    <p:extLst>
      <p:ext uri="{BB962C8B-B14F-4D97-AF65-F5344CB8AC3E}">
        <p14:creationId xmlns:p14="http://schemas.microsoft.com/office/powerpoint/2010/main" val="105669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F33D81-ACA7-489B-BBB2-AB2F606ACC59}"/>
              </a:ext>
            </a:extLst>
          </p:cNvPr>
          <p:cNvSpPr txBox="1">
            <a:spLocks/>
          </p:cNvSpPr>
          <p:nvPr/>
        </p:nvSpPr>
        <p:spPr>
          <a:xfrm>
            <a:off x="596821" y="462780"/>
            <a:ext cx="10634709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Solve using Regularization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AD241AD-C631-4A4F-85FF-B07DEC728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821" y="1753544"/>
                <a:ext cx="11232627" cy="45673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sz="3000" dirty="0"/>
                  <a:t>Regularization term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000" dirty="0"/>
                  <a:t> allows us to add prior knowledge about </a:t>
                </a:r>
                <a14:m>
                  <m:oMath xmlns:m="http://schemas.openxmlformats.org/officeDocument/2006/math">
                    <m:r>
                      <a:rPr lang="en-GB" sz="3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3000" dirty="0"/>
                  <a:t> in the solution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r>
                  <a:rPr lang="en-GB" dirty="0"/>
                  <a:t>Some common choices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  <a:p>
                <a:pPr lvl="1"/>
                <a:r>
                  <a:rPr lang="en-GB" sz="2000" dirty="0"/>
                  <a:t>Ridge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𝝀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func>
                  </m:oMath>
                </a14:m>
                <a:endParaRPr lang="en-GB" sz="1600" dirty="0"/>
              </a:p>
              <a:p>
                <a:pPr lvl="1"/>
                <a:r>
                  <a:rPr lang="en-GB" sz="2000" dirty="0"/>
                  <a:t>Lasso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𝝀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GB" sz="1600" dirty="0"/>
              </a:p>
              <a:p>
                <a:pPr lvl="1"/>
                <a:r>
                  <a:rPr lang="en-GB" sz="2000" dirty="0"/>
                  <a:t>Elastic Net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GB" sz="1600" dirty="0"/>
              </a:p>
              <a:p>
                <a:pPr lvl="1"/>
                <a:r>
                  <a:rPr lang="en-US" sz="2000" dirty="0"/>
                  <a:t>2D Total Variation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  <m:e>
                            <m:rad>
                              <m:radPr>
                                <m:degHide m:val="on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rad>
                          </m:e>
                        </m:nary>
                      </m:e>
                    </m:func>
                  </m:oMath>
                </a14:m>
                <a:endParaRPr lang="en-GB" sz="12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AD241AD-C631-4A4F-85FF-B07DEC728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821" y="1753544"/>
                <a:ext cx="11232627" cy="4567358"/>
              </a:xfrm>
              <a:blipFill>
                <a:blip r:embed="rId2"/>
                <a:stretch>
                  <a:fillRect l="-1139" r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7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 err="1"/>
              <a:t>Marcenko-Pastur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547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E106-163D-4A74-B65C-220B80DA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87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Tikhonov 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18F50-0DAC-4ABA-9F8F-EE8EE6F1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76" y="1443766"/>
            <a:ext cx="5488448" cy="63874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189E60-AAB3-40F4-AB6C-139F77A99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70" y="2531070"/>
                <a:ext cx="11017919" cy="4488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Family of different Regularization functions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/>
                  <a:t> is Tikhonov operator (enforces desirable priors like sparsity, smoothness, etc)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3400" b="1" dirty="0">
                    <a:solidFill>
                      <a:schemeClr val="accent1">
                        <a:lumMod val="75000"/>
                      </a:schemeClr>
                    </a:solidFill>
                  </a:rPr>
                  <a:t>Limitations: </a:t>
                </a:r>
              </a:p>
              <a:p>
                <a:r>
                  <a:rPr lang="en-GB" dirty="0"/>
                  <a:t>Solution is highly sensitive to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dirty="0"/>
                  <a:t> can be arbitrarily large and can vary for different data samples</a:t>
                </a:r>
              </a:p>
              <a:p>
                <a:r>
                  <a:rPr lang="en-GB" dirty="0"/>
                  <a:t>For optimal tuning, we need </a:t>
                </a:r>
                <a:r>
                  <a:rPr lang="en-GB" b="1" dirty="0"/>
                  <a:t>large datasets </a:t>
                </a:r>
                <a:r>
                  <a:rPr lang="en-GB" dirty="0"/>
                  <a:t>for </a:t>
                </a:r>
                <a:r>
                  <a:rPr lang="en-GB" b="1" dirty="0"/>
                  <a:t>cross validation</a:t>
                </a:r>
                <a:r>
                  <a:rPr lang="en-GB" dirty="0"/>
                  <a:t>, which might not always be available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3400" b="1" dirty="0">
                    <a:solidFill>
                      <a:schemeClr val="accent1">
                        <a:lumMod val="75000"/>
                      </a:schemeClr>
                    </a:solidFill>
                  </a:rPr>
                  <a:t>Goal: </a:t>
                </a:r>
              </a:p>
              <a:p>
                <a:r>
                  <a:rPr lang="en-GB" dirty="0"/>
                  <a:t>Reformulate and modify Tikhonov to reduce sensitivity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Use asymptotic results from RMT like MP law to remove need for tuning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Improve results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189E60-AAB3-40F4-AB6C-139F77A99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70" y="2531070"/>
                <a:ext cx="11017919" cy="4488848"/>
              </a:xfrm>
              <a:prstGeom prst="rect">
                <a:avLst/>
              </a:prstGeom>
              <a:blipFill>
                <a:blip r:embed="rId3"/>
                <a:stretch>
                  <a:fillRect l="-885" t="-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4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 err="1"/>
              <a:t>Marcenko-Pastur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198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6D35-E05F-443F-B7F2-6B7A9A6F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4" y="3358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Establishing Connection to RMT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09363E-DA3D-4109-BB9D-8621459DB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53" y="1452993"/>
            <a:ext cx="6037293" cy="702615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208B8DE-249D-40CA-BE33-07605F52F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5200308"/>
            <a:ext cx="4110426" cy="103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3B273-53AA-4B2B-9669-80EA52788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2739980"/>
            <a:ext cx="4660148" cy="462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EB4B0-22E8-46C9-BFB4-B9BD7BB1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3554502"/>
            <a:ext cx="3690661" cy="451694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B264757D-D846-4257-84BD-6D4E1F4DA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9" y="4457240"/>
            <a:ext cx="3580492" cy="521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928ED6-3638-4273-B158-D213FDD665E0}"/>
              </a:ext>
            </a:extLst>
          </p:cNvPr>
          <p:cNvSpPr txBox="1"/>
          <p:nvPr/>
        </p:nvSpPr>
        <p:spPr>
          <a:xfrm>
            <a:off x="4276999" y="3202689"/>
            <a:ext cx="3384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Key is to think in terms of Covariance Matrix and Sample Eigenvalues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321DA-B3A7-43F1-9E77-096C8DFB89E1}"/>
                  </a:ext>
                </a:extLst>
              </p:cNvPr>
              <p:cNvSpPr txBox="1"/>
              <p:nvPr/>
            </p:nvSpPr>
            <p:spPr>
              <a:xfrm>
                <a:off x="89725" y="5470561"/>
                <a:ext cx="9854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321DA-B3A7-43F1-9E77-096C8DFB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" y="5470561"/>
                <a:ext cx="98542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E959-305A-4809-8114-F9A455D7E6F0}"/>
                  </a:ext>
                </a:extLst>
              </p:cNvPr>
              <p:cNvSpPr txBox="1"/>
              <p:nvPr/>
            </p:nvSpPr>
            <p:spPr>
              <a:xfrm>
                <a:off x="89725" y="4471751"/>
                <a:ext cx="9854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E959-305A-4809-8114-F9A455D7E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" y="4471751"/>
                <a:ext cx="98542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D0F655-57E7-4067-A8B6-10C9C104C009}"/>
                  </a:ext>
                </a:extLst>
              </p:cNvPr>
              <p:cNvSpPr txBox="1"/>
              <p:nvPr/>
            </p:nvSpPr>
            <p:spPr>
              <a:xfrm>
                <a:off x="89725" y="3513753"/>
                <a:ext cx="9854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D0F655-57E7-4067-A8B6-10C9C104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" y="3513753"/>
                <a:ext cx="98542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A88DCE-F9E5-4EE6-804F-849C33D6CA7C}"/>
                  </a:ext>
                </a:extLst>
              </p:cNvPr>
              <p:cNvSpPr txBox="1"/>
              <p:nvPr/>
            </p:nvSpPr>
            <p:spPr>
              <a:xfrm>
                <a:off x="8937147" y="3036552"/>
                <a:ext cx="1588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A88DCE-F9E5-4EE6-804F-849C33D6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147" y="3036552"/>
                <a:ext cx="1588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5E3916-53BB-42FD-9C3E-35217F5E68FE}"/>
                  </a:ext>
                </a:extLst>
              </p:cNvPr>
              <p:cNvSpPr txBox="1"/>
              <p:nvPr/>
            </p:nvSpPr>
            <p:spPr>
              <a:xfrm>
                <a:off x="8256233" y="3650681"/>
                <a:ext cx="34978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Adding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non-singular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which were zero are pulled up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Adding bias to the eigen-spectrum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5E3916-53BB-42FD-9C3E-35217F5E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33" y="3650681"/>
                <a:ext cx="3497802" cy="1754326"/>
              </a:xfrm>
              <a:prstGeom prst="rect">
                <a:avLst/>
              </a:prstGeom>
              <a:blipFill>
                <a:blip r:embed="rId11"/>
                <a:stretch>
                  <a:fillRect l="-1045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78AF74-C608-4883-AF04-6D7A0E57B9D3}"/>
                  </a:ext>
                </a:extLst>
              </p:cNvPr>
              <p:cNvSpPr txBox="1"/>
              <p:nvPr/>
            </p:nvSpPr>
            <p:spPr>
              <a:xfrm>
                <a:off x="8369716" y="5557471"/>
                <a:ext cx="33843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FF0000"/>
                    </a:solidFill>
                  </a:rPr>
                  <a:t>So, we can use better tools from RMT to make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400" dirty="0">
                    <a:solidFill>
                      <a:srgbClr val="FF0000"/>
                    </a:solidFill>
                  </a:rPr>
                  <a:t> well conditioned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78AF74-C608-4883-AF04-6D7A0E57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6" y="5557471"/>
                <a:ext cx="3384319" cy="1200329"/>
              </a:xfrm>
              <a:prstGeom prst="rect">
                <a:avLst/>
              </a:prstGeom>
              <a:blipFill>
                <a:blip r:embed="rId12"/>
                <a:stretch>
                  <a:fillRect t="-4061" r="-180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5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1" grpId="0"/>
      <p:bldP spid="23" grpId="0"/>
      <p:bldP spid="25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4D78-ADAB-445A-A29A-F12DBDAE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A6D8-CCE0-4746-BF57-2BA2D86C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524841"/>
          </a:xfrm>
        </p:spPr>
        <p:txBody>
          <a:bodyPr>
            <a:normAutofit/>
          </a:bodyPr>
          <a:lstStyle/>
          <a:p>
            <a:r>
              <a:rPr lang="en-US" sz="3000" dirty="0"/>
              <a:t>Problem Statement and Motivation</a:t>
            </a:r>
          </a:p>
          <a:p>
            <a:r>
              <a:rPr lang="en-US" sz="3000" dirty="0"/>
              <a:t>Problem Formulation</a:t>
            </a:r>
          </a:p>
          <a:p>
            <a:r>
              <a:rPr lang="en-US" sz="3000" dirty="0"/>
              <a:t>Establishing Connection to Random Matrix Theory (RMT)</a:t>
            </a:r>
          </a:p>
          <a:p>
            <a:r>
              <a:rPr lang="en-US" sz="3000" dirty="0"/>
              <a:t>Proposed methods based on RMT</a:t>
            </a:r>
          </a:p>
          <a:p>
            <a:pPr lvl="1"/>
            <a:r>
              <a:rPr lang="en-US" dirty="0" err="1"/>
              <a:t>Marcenko-Pastur</a:t>
            </a:r>
            <a:r>
              <a:rPr lang="en-US" dirty="0"/>
              <a:t> law (MP law) based method</a:t>
            </a:r>
          </a:p>
          <a:p>
            <a:pPr lvl="1"/>
            <a:r>
              <a:rPr lang="en-US" dirty="0"/>
              <a:t>Shrinkage Transformations</a:t>
            </a:r>
          </a:p>
          <a:p>
            <a:r>
              <a:rPr lang="en-US" sz="3000" dirty="0"/>
              <a:t>Results and Interpretations </a:t>
            </a:r>
          </a:p>
          <a:p>
            <a:r>
              <a:rPr lang="en-US" sz="3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838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1651</Words>
  <Application>Microsoft Office PowerPoint</Application>
  <PresentationFormat>Widescreen</PresentationFormat>
  <Paragraphs>331</Paragraphs>
  <Slides>32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1_Office Theme</vt:lpstr>
      <vt:lpstr>Utilizing Random Matrix Theory for Solving ill-posed Inverse Problems </vt:lpstr>
      <vt:lpstr>Presentation Outline</vt:lpstr>
      <vt:lpstr>PowerPoint Presentation</vt:lpstr>
      <vt:lpstr>PowerPoint Presentation</vt:lpstr>
      <vt:lpstr>Presentation Outline</vt:lpstr>
      <vt:lpstr>Tikhonov Regularization</vt:lpstr>
      <vt:lpstr>Presentation Outline</vt:lpstr>
      <vt:lpstr>Establishing Connection to RMT</vt:lpstr>
      <vt:lpstr>Presentation Outline</vt:lpstr>
      <vt:lpstr>Proposed Methods</vt:lpstr>
      <vt:lpstr>Linear Shrinkage</vt:lpstr>
      <vt:lpstr>PowerPoint Presentation</vt:lpstr>
      <vt:lpstr>Linear Shrinkage Estimator-1: Fixed Variance-Zero Covariance [FV-ZC]</vt:lpstr>
      <vt:lpstr>PowerPoint Presentation</vt:lpstr>
      <vt:lpstr>Proposed Method 1: Reformulate Tikhonov</vt:lpstr>
      <vt:lpstr>Spectral interpretation of Shrinkage</vt:lpstr>
      <vt:lpstr>Marchenko-Pastur Law (MP Law)</vt:lpstr>
      <vt:lpstr>Proposed method-2: Covariance Cleaning Using MP Law</vt:lpstr>
      <vt:lpstr>Presentation Outline</vt:lpstr>
      <vt:lpstr>Inverse Scattering Imaging</vt:lpstr>
      <vt:lpstr>PowerPoint Presentation</vt:lpstr>
      <vt:lpstr>Performance Comparison</vt:lpstr>
      <vt:lpstr>Traditional Tikhonov </vt:lpstr>
      <vt:lpstr>L-Curve for Traditional Tikhonov </vt:lpstr>
      <vt:lpstr>Modified Tikhonov using Shrinkage</vt:lpstr>
      <vt:lpstr>Comparison</vt:lpstr>
      <vt:lpstr>Comparison of all methods</vt:lpstr>
      <vt:lpstr>More Intricate Profile</vt:lpstr>
      <vt:lpstr>Presentation Outline</vt:lpstr>
      <vt:lpstr>Summary</vt:lpstr>
      <vt:lpstr>PowerPoint Presentation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Samruddhi Shivraj</dc:creator>
  <cp:lastModifiedBy>Samruddhi DESHMUKH</cp:lastModifiedBy>
  <cp:revision>221</cp:revision>
  <dcterms:created xsi:type="dcterms:W3CDTF">2021-05-21T17:22:34Z</dcterms:created>
  <dcterms:modified xsi:type="dcterms:W3CDTF">2021-05-22T16:40:20Z</dcterms:modified>
</cp:coreProperties>
</file>